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0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1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28" r:id="rId2"/>
    <p:sldMasterId id="2147483660" r:id="rId3"/>
    <p:sldMasterId id="2147483682" r:id="rId4"/>
    <p:sldMasterId id="2147483668" r:id="rId5"/>
    <p:sldMasterId id="2147483675" r:id="rId6"/>
    <p:sldMasterId id="2147483790" r:id="rId7"/>
    <p:sldMasterId id="2147483808" r:id="rId8"/>
    <p:sldMasterId id="2147483817" r:id="rId9"/>
    <p:sldMasterId id="2147483827" r:id="rId10"/>
    <p:sldMasterId id="2147483836" r:id="rId11"/>
    <p:sldMasterId id="2147483844" r:id="rId12"/>
  </p:sldMasterIdLst>
  <p:notesMasterIdLst>
    <p:notesMasterId r:id="rId115"/>
  </p:notesMasterIdLst>
  <p:handoutMasterIdLst>
    <p:handoutMasterId r:id="rId116"/>
  </p:handoutMasterIdLst>
  <p:sldIdLst>
    <p:sldId id="482" r:id="rId13"/>
    <p:sldId id="830" r:id="rId14"/>
    <p:sldId id="831" r:id="rId15"/>
    <p:sldId id="834" r:id="rId16"/>
    <p:sldId id="637" r:id="rId17"/>
    <p:sldId id="439" r:id="rId18"/>
    <p:sldId id="568" r:id="rId19"/>
    <p:sldId id="832" r:id="rId20"/>
    <p:sldId id="258" r:id="rId21"/>
    <p:sldId id="591" r:id="rId22"/>
    <p:sldId id="592" r:id="rId23"/>
    <p:sldId id="594" r:id="rId24"/>
    <p:sldId id="595" r:id="rId25"/>
    <p:sldId id="596" r:id="rId26"/>
    <p:sldId id="597" r:id="rId27"/>
    <p:sldId id="598" r:id="rId28"/>
    <p:sldId id="599" r:id="rId29"/>
    <p:sldId id="332" r:id="rId30"/>
    <p:sldId id="569" r:id="rId31"/>
    <p:sldId id="451" r:id="rId32"/>
    <p:sldId id="570" r:id="rId33"/>
    <p:sldId id="443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833" r:id="rId49"/>
    <p:sldId id="615" r:id="rId50"/>
    <p:sldId id="616" r:id="rId51"/>
    <p:sldId id="638" r:id="rId52"/>
    <p:sldId id="257" r:id="rId53"/>
    <p:sldId id="756" r:id="rId54"/>
    <p:sldId id="777" r:id="rId55"/>
    <p:sldId id="796" r:id="rId56"/>
    <p:sldId id="786" r:id="rId57"/>
    <p:sldId id="788" r:id="rId58"/>
    <p:sldId id="802" r:id="rId59"/>
    <p:sldId id="791" r:id="rId60"/>
    <p:sldId id="803" r:id="rId61"/>
    <p:sldId id="798" r:id="rId62"/>
    <p:sldId id="799" r:id="rId63"/>
    <p:sldId id="800" r:id="rId64"/>
    <p:sldId id="801" r:id="rId65"/>
    <p:sldId id="789" r:id="rId66"/>
    <p:sldId id="475" r:id="rId67"/>
    <p:sldId id="476" r:id="rId68"/>
    <p:sldId id="477" r:id="rId69"/>
    <p:sldId id="478" r:id="rId70"/>
    <p:sldId id="479" r:id="rId71"/>
    <p:sldId id="364" r:id="rId72"/>
    <p:sldId id="365" r:id="rId73"/>
    <p:sldId id="366" r:id="rId74"/>
    <p:sldId id="367" r:id="rId75"/>
    <p:sldId id="368" r:id="rId76"/>
    <p:sldId id="369" r:id="rId77"/>
    <p:sldId id="804" r:id="rId78"/>
    <p:sldId id="480" r:id="rId79"/>
    <p:sldId id="805" r:id="rId80"/>
    <p:sldId id="806" r:id="rId81"/>
    <p:sldId id="481" r:id="rId82"/>
    <p:sldId id="807" r:id="rId83"/>
    <p:sldId id="487" r:id="rId84"/>
    <p:sldId id="483" r:id="rId85"/>
    <p:sldId id="486" r:id="rId86"/>
    <p:sldId id="484" r:id="rId87"/>
    <p:sldId id="485" r:id="rId88"/>
    <p:sldId id="808" r:id="rId89"/>
    <p:sldId id="811" r:id="rId90"/>
    <p:sldId id="812" r:id="rId91"/>
    <p:sldId id="488" r:id="rId92"/>
    <p:sldId id="489" r:id="rId93"/>
    <p:sldId id="816" r:id="rId94"/>
    <p:sldId id="810" r:id="rId95"/>
    <p:sldId id="813" r:id="rId96"/>
    <p:sldId id="815" r:id="rId97"/>
    <p:sldId id="817" r:id="rId98"/>
    <p:sldId id="818" r:id="rId99"/>
    <p:sldId id="819" r:id="rId100"/>
    <p:sldId id="820" r:id="rId101"/>
    <p:sldId id="823" r:id="rId102"/>
    <p:sldId id="821" r:id="rId103"/>
    <p:sldId id="822" r:id="rId104"/>
    <p:sldId id="824" r:id="rId105"/>
    <p:sldId id="825" r:id="rId106"/>
    <p:sldId id="826" r:id="rId107"/>
    <p:sldId id="827" r:id="rId108"/>
    <p:sldId id="814" r:id="rId109"/>
    <p:sldId id="828" r:id="rId110"/>
    <p:sldId id="829" r:id="rId111"/>
    <p:sldId id="809" r:id="rId112"/>
    <p:sldId id="447" r:id="rId113"/>
    <p:sldId id="618" r:id="rId114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M.F. van den Munckhof" initials="JvdM" lastIdx="6" clrIdx="0"/>
  <p:cmAuthor id="2" name="Microsoft Office-gebruiker" initials="Office" lastIdx="1" clrIdx="1"/>
  <p:cmAuthor id="3" name="Maarten Lans" initials="ML" lastIdx="12" clrIdx="2">
    <p:extLst>
      <p:ext uri="{19B8F6BF-5375-455C-9EA6-DF929625EA0E}">
        <p15:presenceInfo xmlns:p15="http://schemas.microsoft.com/office/powerpoint/2012/main" userId="Maarten La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E79"/>
    <a:srgbClr val="DB8F77"/>
    <a:srgbClr val="E09D82"/>
    <a:srgbClr val="535B27"/>
    <a:srgbClr val="E3D6A9"/>
    <a:srgbClr val="D6C28F"/>
    <a:srgbClr val="D1C89F"/>
    <a:srgbClr val="76ADFD"/>
    <a:srgbClr val="CDCAA1"/>
    <a:srgbClr val="C2C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9" autoAdjust="0"/>
    <p:restoredTop sz="86324" autoAdjust="0"/>
  </p:normalViewPr>
  <p:slideViewPr>
    <p:cSldViewPr snapToGrid="0">
      <p:cViewPr varScale="1">
        <p:scale>
          <a:sx n="105" d="100"/>
          <a:sy n="105" d="100"/>
        </p:scale>
        <p:origin x="184" y="6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commentAuthors" Target="commentAuthors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presProps" Target="presProps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viewProps" Target="viewProps.xml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13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87A48-FEB0-413F-866C-134CA7BF0F9C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72"/>
            <a:ext cx="317013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2"/>
            <a:ext cx="317013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3DFC0-7669-4256-AD91-5FF6E962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18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C203621-8D6B-B749-9133-451C2215F23A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A0A0C72-1FD0-E442-9D10-B49EAF6F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4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b8554f0f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2b8554f0f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Serverless is coming of age, developers want to focus on code instead of managing infrastructure.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Mention some of the companies.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axis later.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 the arrow and boxes.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2b8554f0f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901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8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A0C72-1FD0-E442-9D10-B49EAF6F68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9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78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786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58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0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6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98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141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141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100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14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www.simform.com</a:t>
            </a:r>
            <a:r>
              <a:rPr lang="en-GB" dirty="0"/>
              <a:t>/serverless-</a:t>
            </a:r>
            <a:r>
              <a:rPr lang="en-GB" dirty="0" err="1"/>
              <a:t>aws</a:t>
            </a:r>
            <a:r>
              <a:rPr lang="en-GB" dirty="0"/>
              <a:t>-lambda-examples/?</a:t>
            </a:r>
            <a:r>
              <a:rPr lang="en-GB" dirty="0" err="1"/>
              <a:t>utm_source</a:t>
            </a:r>
            <a:r>
              <a:rPr lang="en-GB" dirty="0"/>
              <a:t>=Twitter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A0C72-1FD0-E442-9D10-B49EAF6F68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4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A0C72-1FD0-E442-9D10-B49EAF6F68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14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141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BFA17-2001-43FC-BD93-086B619BC2A9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6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0" t="38038" r="-12344" b="-3131"/>
          <a:stretch/>
        </p:blipFill>
        <p:spPr>
          <a:xfrm>
            <a:off x="0" y="-11061"/>
            <a:ext cx="2269747" cy="1404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© sebis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Florian Mittrücker - Master Thesis</a:t>
            </a:r>
            <a:endParaRPr lang="en-US" dirty="0"/>
          </a:p>
        </p:txBody>
      </p:sp>
      <p:sp>
        <p:nvSpPr>
          <p:cNvPr id="5" name="Teardrop 4"/>
          <p:cNvSpPr/>
          <p:nvPr userDrawn="1"/>
        </p:nvSpPr>
        <p:spPr>
          <a:xfrm>
            <a:off x="8656058" y="304274"/>
            <a:ext cx="267436" cy="267358"/>
          </a:xfrm>
          <a:prstGeom prst="teardrop">
            <a:avLst/>
          </a:prstGeom>
          <a:solidFill>
            <a:srgbClr val="162A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649268" y="307379"/>
            <a:ext cx="295565" cy="230818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84061" y="964140"/>
            <a:ext cx="3375879" cy="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560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10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4866382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429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12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4005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76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808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10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_laptop_project">
  <p:cSld name="Devices_laptop_pro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>
            <a:spLocks noGrp="1"/>
          </p:cNvSpPr>
          <p:nvPr>
            <p:ph type="pic" idx="2"/>
          </p:nvPr>
        </p:nvSpPr>
        <p:spPr>
          <a:xfrm>
            <a:off x="820332" y="1867410"/>
            <a:ext cx="2247021" cy="13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" name="Google Shape;21;p21"/>
          <p:cNvSpPr/>
          <p:nvPr/>
        </p:nvSpPr>
        <p:spPr>
          <a:xfrm>
            <a:off x="8198312" y="4861000"/>
            <a:ext cx="131438" cy="134007"/>
          </a:xfrm>
          <a:custGeom>
            <a:avLst/>
            <a:gdLst/>
            <a:ahLst/>
            <a:cxnLst/>
            <a:rect l="l" t="t" r="r" b="b"/>
            <a:pathLst>
              <a:path w="444" h="454" extrusionOk="0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1"/>
          <p:cNvSpPr/>
          <p:nvPr/>
        </p:nvSpPr>
        <p:spPr>
          <a:xfrm>
            <a:off x="8236176" y="4889575"/>
            <a:ext cx="46911" cy="81291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1"/>
          <p:cNvSpPr/>
          <p:nvPr/>
        </p:nvSpPr>
        <p:spPr>
          <a:xfrm>
            <a:off x="8354370" y="4860836"/>
            <a:ext cx="131438" cy="134007"/>
          </a:xfrm>
          <a:custGeom>
            <a:avLst/>
            <a:gdLst/>
            <a:ahLst/>
            <a:cxnLst/>
            <a:rect l="l" t="t" r="r" b="b"/>
            <a:pathLst>
              <a:path w="444" h="454" extrusionOk="0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1"/>
          <p:cNvSpPr/>
          <p:nvPr/>
        </p:nvSpPr>
        <p:spPr>
          <a:xfrm flipH="1">
            <a:off x="8389125" y="4889411"/>
            <a:ext cx="46664" cy="81291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1"/>
          <p:cNvSpPr/>
          <p:nvPr/>
        </p:nvSpPr>
        <p:spPr>
          <a:xfrm>
            <a:off x="8656057" y="304274"/>
            <a:ext cx="267436" cy="267358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1"/>
          <p:cNvSpPr txBox="1"/>
          <p:nvPr/>
        </p:nvSpPr>
        <p:spPr>
          <a:xfrm>
            <a:off x="8648428" y="307379"/>
            <a:ext cx="29724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9" tIns="34275" rIns="68559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it-IT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1"/>
          <p:cNvSpPr txBox="1"/>
          <p:nvPr/>
        </p:nvSpPr>
        <p:spPr>
          <a:xfrm>
            <a:off x="609676" y="4812908"/>
            <a:ext cx="1371019" cy="17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17138" rIns="34284" bIns="1713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-IT" sz="9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Commerce </a:t>
            </a:r>
            <a:r>
              <a:rPr lang="it-IT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endParaRPr sz="5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787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8684484" y="307379"/>
            <a:ext cx="229719" cy="6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Google Shape;30;p26"/>
          <p:cNvSpPr/>
          <p:nvPr/>
        </p:nvSpPr>
        <p:spPr>
          <a:xfrm>
            <a:off x="8656057" y="304274"/>
            <a:ext cx="267436" cy="267358"/>
          </a:xfrm>
          <a:prstGeom prst="teardrop">
            <a:avLst>
              <a:gd name="adj" fmla="val 100000"/>
            </a:avLst>
          </a:prstGeom>
          <a:solidFill>
            <a:srgbClr val="162A81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6"/>
          <p:cNvSpPr txBox="1"/>
          <p:nvPr/>
        </p:nvSpPr>
        <p:spPr>
          <a:xfrm>
            <a:off x="8648428" y="307379"/>
            <a:ext cx="29724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9" tIns="34275" rIns="68559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GB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777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/>
              <a:t>© sebis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Florian Mittrücker - Master Thesis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4295E-2E83-C04B-8B24-CB8BC9132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1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33611"/>
            <a:ext cx="8226854" cy="705332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477178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© sebis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Florian Mittrücker - Master Thesis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4767263"/>
            <a:ext cx="501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457200" y="2543343"/>
            <a:ext cx="2743200" cy="31474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703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9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4633200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4633200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2932668"/>
            <a:ext cx="4258936" cy="15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5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3452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288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3111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6357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317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25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506944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42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80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3" y="3773511"/>
            <a:ext cx="3946247" cy="1468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03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15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81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2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7220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6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98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37919840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60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06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7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367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1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930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1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53436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54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073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1"/>
            <a:ext cx="9144000" cy="4005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3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98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549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86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3150292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8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499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00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>
          <a:xfrm>
            <a:off x="0" y="1"/>
            <a:ext cx="9144000" cy="4005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76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79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759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99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82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5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442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553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4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8920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890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251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066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7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© sebis</a:t>
            </a:r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ftr" idx="11"/>
          </p:nvPr>
        </p:nvSpPr>
        <p:spPr>
          <a:xfrm>
            <a:off x="54292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Florian Mittrücker - Master Thesis</a:t>
            </a:r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body" idx="1"/>
          </p:nvPr>
        </p:nvSpPr>
        <p:spPr>
          <a:xfrm>
            <a:off x="628650" y="1162050"/>
            <a:ext cx="7886700" cy="34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342900" lvl="1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514350" lvl="2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685800" lvl="3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857250" lvl="4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028700" lvl="5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200150" lvl="6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371600" lvl="7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1543050" lvl="8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3495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4633200" cy="4111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4633200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2932668"/>
            <a:ext cx="4258936" cy="15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896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7" y="60910"/>
            <a:ext cx="7535885" cy="270401"/>
          </a:xfrm>
        </p:spPr>
        <p:txBody>
          <a:bodyPr/>
          <a:lstStyle>
            <a:lvl1pPr>
              <a:defRPr lang="de-DE" sz="1800" b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</a:lstStyle>
          <a:p>
            <a:r>
              <a:rPr lang="en-GB" noProof="0" dirty="0"/>
              <a:t>&lt;</a:t>
            </a:r>
            <a:r>
              <a:rPr lang="en-GB" noProof="0" dirty="0" err="1"/>
              <a:t>Titel</a:t>
            </a:r>
            <a:r>
              <a:rPr lang="en-GB" noProof="0" dirty="0"/>
              <a:t>&gt;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1350"/>
            </a:lvl1pPr>
            <a:lvl3pPr>
              <a:defRPr/>
            </a:lvl3pPr>
          </a:lstStyle>
          <a:p>
            <a:pPr lvl="0"/>
            <a:r>
              <a:rPr lang="en-GB" noProof="0" dirty="0"/>
              <a:t>&lt;Text&gt;</a:t>
            </a:r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© sebis</a:t>
            </a: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Florian Mittrücker - Master Thesis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C9FAB-BDC1-47C0-A8BB-6E12A8205D3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331070"/>
            <a:ext cx="7561263" cy="296465"/>
          </a:xfrm>
        </p:spPr>
        <p:txBody>
          <a:bodyPr/>
          <a:lstStyle>
            <a:lvl1pPr>
              <a:defRPr sz="15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 dirty="0"/>
              <a:t>&lt;</a:t>
            </a:r>
            <a:r>
              <a:rPr lang="en-GB" noProof="0" dirty="0" err="1"/>
              <a:t>Untertitel</a:t>
            </a:r>
            <a:r>
              <a:rPr lang="en-GB" noProof="0" dirty="0"/>
              <a:t>&gt;</a:t>
            </a: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2670502" y="4925651"/>
            <a:ext cx="3413666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 Neue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55672281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90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4" y="4946905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29"/>
            <a:r>
              <a:rPr lang="en-GB">
                <a:ea typeface="ＭＳ Ｐゴシック" charset="0"/>
              </a:rPr>
              <a:t>Florian Mittrücker - Master Thesis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7"/>
            <a:ext cx="8513064" cy="434974"/>
          </a:xfrm>
        </p:spPr>
        <p:txBody>
          <a:bodyPr/>
          <a:lstStyle>
            <a:lvl1pPr marL="6251" indent="-6251" algn="l" defTabSz="45718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0537400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90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4" y="4946905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29"/>
            <a:r>
              <a:rPr lang="en-GB">
                <a:ea typeface="ＭＳ Ｐゴシック" charset="0"/>
              </a:rPr>
              <a:t>Florian Mittrücker - Master Thesis</a:t>
            </a:r>
          </a:p>
        </p:txBody>
      </p:sp>
    </p:spTree>
    <p:extLst>
      <p:ext uri="{BB962C8B-B14F-4D97-AF65-F5344CB8AC3E}">
        <p14:creationId xmlns:p14="http://schemas.microsoft.com/office/powerpoint/2010/main" val="142440313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3579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4633200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4633200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2932668"/>
            <a:ext cx="4258936" cy="15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9"/>
          <p:cNvPicPr preferRelativeResize="0"/>
          <p:nvPr/>
        </p:nvPicPr>
        <p:blipFill rotWithShape="1">
          <a:blip r:embed="rId2">
            <a:alphaModFix/>
          </a:blip>
          <a:srcRect l="37970" t="38037" r="-12344" b="-3129"/>
          <a:stretch/>
        </p:blipFill>
        <p:spPr>
          <a:xfrm>
            <a:off x="0" y="-11061"/>
            <a:ext cx="2269747" cy="140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9"/>
          <p:cNvSpPr/>
          <p:nvPr/>
        </p:nvSpPr>
        <p:spPr>
          <a:xfrm>
            <a:off x="8656057" y="304274"/>
            <a:ext cx="267436" cy="267358"/>
          </a:xfrm>
          <a:prstGeom prst="teardrop">
            <a:avLst>
              <a:gd name="adj" fmla="val 100000"/>
            </a:avLst>
          </a:prstGeom>
          <a:solidFill>
            <a:srgbClr val="162A81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9"/>
          <p:cNvSpPr txBox="1"/>
          <p:nvPr/>
        </p:nvSpPr>
        <p:spPr>
          <a:xfrm>
            <a:off x="8648428" y="307379"/>
            <a:ext cx="297246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9" tIns="34275" rIns="68559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GB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7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dt" idx="10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© sebis</a:t>
            </a:r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ftr" idx="11"/>
          </p:nvPr>
        </p:nvSpPr>
        <p:spPr>
          <a:xfrm>
            <a:off x="5429250" y="4767266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Florian Mittrücker - Master Thesis</a:t>
            </a:r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body" idx="1"/>
          </p:nvPr>
        </p:nvSpPr>
        <p:spPr>
          <a:xfrm>
            <a:off x="628650" y="1162050"/>
            <a:ext cx="7886700" cy="34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342900" lvl="1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514350" lvl="2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685800" lvl="3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857250" lvl="4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028700" lvl="5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200150" lvl="6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371600" lvl="7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1543050" lvl="8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4061" y="964140"/>
            <a:ext cx="3375879" cy="4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91068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9603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37892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32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596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3722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2509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383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170911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737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2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84484" y="307379"/>
            <a:ext cx="229719" cy="6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4899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80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3" y="3773511"/>
            <a:ext cx="3946247" cy="1468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486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204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0518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8540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4384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7087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8541260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23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668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0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0" t="38038" r="-12344" b="-3131"/>
          <a:stretch/>
        </p:blipFill>
        <p:spPr>
          <a:xfrm>
            <a:off x="0" y="-11061"/>
            <a:ext cx="2269747" cy="1404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© sebis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Florian Mittrücker - Master Thesis</a:t>
            </a:r>
            <a:endParaRPr lang="en-US" dirty="0"/>
          </a:p>
        </p:txBody>
      </p:sp>
      <p:sp>
        <p:nvSpPr>
          <p:cNvPr id="5" name="Teardrop 4"/>
          <p:cNvSpPr/>
          <p:nvPr userDrawn="1"/>
        </p:nvSpPr>
        <p:spPr>
          <a:xfrm>
            <a:off x="8656058" y="304274"/>
            <a:ext cx="267436" cy="267358"/>
          </a:xfrm>
          <a:prstGeom prst="teardrop">
            <a:avLst/>
          </a:prstGeom>
          <a:solidFill>
            <a:srgbClr val="162A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649268" y="307379"/>
            <a:ext cx="295565" cy="230818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  <a:latin typeface="Calibri Light"/>
                <a:cs typeface="Calibri Light"/>
              </a:rPr>
              <a:pPr algn="ctr"/>
              <a:t>‹#›</a:t>
            </a:fld>
            <a:endParaRPr lang="id-ID" sz="105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84061" y="964140"/>
            <a:ext cx="3375879" cy="40500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580337" y="1162050"/>
            <a:ext cx="3935014" cy="3470672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>
              <a:defRPr lang="en-US" sz="165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en-US" sz="15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en-US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en-US" sz="12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171416" lvl="0" indent="-17141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514247" lvl="1" indent="-17141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079" lvl="2" indent="-17141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199910" lvl="3" indent="-17141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542741" lvl="4" indent="-171416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6286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417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0067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0317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96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4162828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404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774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4005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898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88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89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89.xml"/><Relationship Id="rId10" Type="http://schemas.openxmlformats.org/officeDocument/2006/relationships/image" Target="../media/image23.jpg"/><Relationship Id="rId4" Type="http://schemas.openxmlformats.org/officeDocument/2006/relationships/slideLayout" Target="../slideLayouts/slideLayout88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96.xml"/><Relationship Id="rId9" Type="http://schemas.openxmlformats.org/officeDocument/2006/relationships/image" Target="../media/image1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103.xml"/><Relationship Id="rId9" Type="http://schemas.openxmlformats.org/officeDocument/2006/relationships/image" Target="../media/image1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1.jp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6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3.jp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11.jpg"/><Relationship Id="rId4" Type="http://schemas.openxmlformats.org/officeDocument/2006/relationships/slideLayout" Target="../slideLayouts/slideLayout71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image" Target="../media/image16.jpg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70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23" r:id="rId4"/>
    <p:sldLayoutId id="2147483725" r:id="rId5"/>
    <p:sldLayoutId id="2147483727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6" r:id="rId12"/>
    <p:sldLayoutId id="2147483748" r:id="rId13"/>
    <p:sldLayoutId id="2147483749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4366706"/>
            <a:ext cx="9144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4366706"/>
            <a:ext cx="9144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648000" y="463682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19861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61" r:id="rId2"/>
    <p:sldLayoutId id="2147483662" r:id="rId3"/>
    <p:sldLayoutId id="2147483664" r:id="rId4"/>
    <p:sldLayoutId id="2147483694" r:id="rId5"/>
    <p:sldLayoutId id="2147483666" r:id="rId6"/>
    <p:sldLayoutId id="2147483667" r:id="rId7"/>
    <p:sldLayoutId id="2147483696" r:id="rId8"/>
    <p:sldLayoutId id="2147483721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9" r:id="rId2"/>
    <p:sldLayoutId id="2147483684" r:id="rId3"/>
    <p:sldLayoutId id="2147483686" r:id="rId4"/>
    <p:sldLayoutId id="2147483683" r:id="rId5"/>
    <p:sldLayoutId id="2147483687" r:id="rId6"/>
    <p:sldLayoutId id="2147483688" r:id="rId7"/>
    <p:sldLayoutId id="2147483700" r:id="rId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0" y="4366706"/>
            <a:ext cx="9144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3" r:id="rId2"/>
    <p:sldLayoutId id="2147483670" r:id="rId3"/>
    <p:sldLayoutId id="2147483672" r:id="rId4"/>
    <p:sldLayoutId id="2147483669" r:id="rId5"/>
    <p:sldLayoutId id="2147483673" r:id="rId6"/>
    <p:sldLayoutId id="2147483674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0" y="4366706"/>
            <a:ext cx="9144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677" r:id="rId3"/>
    <p:sldLayoutId id="2147483679" r:id="rId4"/>
    <p:sldLayoutId id="2147483676" r:id="rId5"/>
    <p:sldLayoutId id="2147483680" r:id="rId6"/>
    <p:sldLayoutId id="2147483681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5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800" r:id="rId9"/>
    <p:sldLayoutId id="2147483801" r:id="rId10"/>
    <p:sldLayoutId id="2147483782" r:id="rId11"/>
    <p:sldLayoutId id="2147483852" r:id="rId12"/>
    <p:sldLayoutId id="2147483853" r:id="rId13"/>
    <p:sldLayoutId id="214748385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0" y="463682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256708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7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ymphonia.io/learning-lambda-part-8-addfab6b460d" TargetMode="External"/><Relationship Id="rId2" Type="http://schemas.openxmlformats.org/officeDocument/2006/relationships/hyperlink" Target="https://gojko.net/2017/10/05/serverless-design-gotocph.html" TargetMode="Externa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ath-function-symbol-icon-27248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3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1.tiff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6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6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3.emf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7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7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7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7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8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8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8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8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Relationship Id="rId4" Type="http://schemas.openxmlformats.org/officeDocument/2006/relationships/hyperlink" Target="https://en.wikipedia.org/wiki/Refresh_frequency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92.tiff"/><Relationship Id="rId4" Type="http://schemas.openxmlformats.org/officeDocument/2006/relationships/image" Target="../media/image91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5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8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programmer.97things.oreilly.com/wiki/index.php/The_Single_Responsibility_Principle" TargetMode="External"/><Relationship Id="rId3" Type="http://schemas.openxmlformats.org/officeDocument/2006/relationships/slideLayout" Target="../slideLayouts/slideLayout65.xml"/><Relationship Id="rId7" Type="http://schemas.openxmlformats.org/officeDocument/2006/relationships/hyperlink" Target="http://www.slideshare.net/adriancockcroft/microxchg-microservices" TargetMode="External"/><Relationship Id="rId12" Type="http://schemas.openxmlformats.org/officeDocument/2006/relationships/hyperlink" Target="https://www.tigerteam.dk/2014/micro-services-its-not-only-the-size-that-matters-its-also-how-you-use-them-part-1/" TargetMode="Externa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63.emf"/><Relationship Id="rId11" Type="http://schemas.openxmlformats.org/officeDocument/2006/relationships/hyperlink" Target="http://deviq.com/single-responsibility-principle/" TargetMode="External"/><Relationship Id="rId5" Type="http://schemas.openxmlformats.org/officeDocument/2006/relationships/oleObject" Target="../embeddings/oleObject1.bin"/><Relationship Id="rId10" Type="http://schemas.openxmlformats.org/officeDocument/2006/relationships/hyperlink" Target="http://www.objectmentor.com/resources/articles/srp.pdf" TargetMode="External"/><Relationship Id="rId4" Type="http://schemas.openxmlformats.org/officeDocument/2006/relationships/notesSlide" Target="../notesSlides/notesSlide25.xml"/><Relationship Id="rId9" Type="http://schemas.openxmlformats.org/officeDocument/2006/relationships/hyperlink" Target="http://www.mattstine.com/2014/06/30/microservices-are-solid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hyperlink" Target="http://www.infoq.com/news/2015/02/characteristics-microservices-ap" TargetMode="Externa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AE56-7F27-F848-877C-6878676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75" y="1867697"/>
            <a:ext cx="7511498" cy="704053"/>
          </a:xfrm>
        </p:spPr>
        <p:txBody>
          <a:bodyPr>
            <a:noAutofit/>
          </a:bodyPr>
          <a:lstStyle/>
          <a:p>
            <a:r>
              <a:rPr lang="en-GB" sz="4000" dirty="0"/>
              <a:t>Microservices Evolution &amp; Serverless Computing</a:t>
            </a:r>
            <a:endParaRPr lang="en-IT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B44684-1882-9234-C172-B1496495326B}"/>
              </a:ext>
            </a:extLst>
          </p:cNvPr>
          <p:cNvSpPr txBox="1">
            <a:spLocks/>
          </p:cNvSpPr>
          <p:nvPr/>
        </p:nvSpPr>
        <p:spPr>
          <a:xfrm>
            <a:off x="816251" y="2891542"/>
            <a:ext cx="7511498" cy="7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T" dirty="0"/>
              <a:t>Damian A. Tamburri, Ph.D.</a:t>
            </a:r>
          </a:p>
        </p:txBody>
      </p:sp>
    </p:spTree>
    <p:extLst>
      <p:ext uri="{BB962C8B-B14F-4D97-AF65-F5344CB8AC3E}">
        <p14:creationId xmlns:p14="http://schemas.microsoft.com/office/powerpoint/2010/main" val="225687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9107BE-4786-EE40-B2A5-0CCFCE6B2994}"/>
              </a:ext>
            </a:extLst>
          </p:cNvPr>
          <p:cNvSpPr txBox="1">
            <a:spLocks/>
          </p:cNvSpPr>
          <p:nvPr/>
        </p:nvSpPr>
        <p:spPr>
          <a:xfrm>
            <a:off x="235131" y="506730"/>
            <a:ext cx="8673737" cy="4781550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There is no single definition, </a:t>
            </a:r>
            <a:r>
              <a:rPr lang="en-GB" sz="2000" u="sng"/>
              <a:t>two</a:t>
            </a:r>
            <a:r>
              <a:rPr lang="en-GB" sz="2000"/>
              <a:t> main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r>
              <a:rPr lang="en-US" sz="2000"/>
              <a:t>First case (</a:t>
            </a:r>
            <a:r>
              <a:rPr lang="en-US" sz="2000" b="1"/>
              <a:t>BaaS – Backend as a Service</a:t>
            </a:r>
            <a:r>
              <a:rPr lang="en-US" sz="2000"/>
              <a:t>):</a:t>
            </a:r>
          </a:p>
          <a:p>
            <a:pPr lvl="1"/>
            <a:r>
              <a:rPr lang="en-US" sz="2000" i="1"/>
              <a:t>Serverless</a:t>
            </a:r>
            <a:r>
              <a:rPr lang="en-US" sz="2000"/>
              <a:t> was first used to describe applications that </a:t>
            </a:r>
            <a:r>
              <a:rPr lang="en-US" sz="2000" b="1"/>
              <a:t>significantly</a:t>
            </a:r>
            <a:r>
              <a:rPr lang="en-US" sz="2000"/>
              <a:t> or fully </a:t>
            </a:r>
            <a:r>
              <a:rPr lang="en-US" sz="2000" u="sng"/>
              <a:t>incorporate third-party, cloud-hosted applications and services, to manage server-side logic and state</a:t>
            </a:r>
            <a:r>
              <a:rPr lang="en-US" sz="200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cloud databases and message brokers (e.g.: Parse, Firebase, …)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authentication services (e.g.: Auth0, AWS Cognito)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many other service APIs…</a:t>
            </a:r>
          </a:p>
          <a:p>
            <a:pPr lvl="1"/>
            <a:endParaRPr lang="en-US" sz="2000"/>
          </a:p>
          <a:p>
            <a:r>
              <a:rPr lang="en-US" sz="2000"/>
              <a:t>These types of services have been previously described as </a:t>
            </a:r>
            <a:r>
              <a:rPr lang="en-US" sz="2000" u="sng"/>
              <a:t>“(Mobile) Backend as a Service" (BaaS) </a:t>
            </a:r>
            <a:endParaRPr lang="en-US" sz="20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D4266-D969-8F47-A3C3-8F5D960A46E9}"/>
              </a:ext>
            </a:extLst>
          </p:cNvPr>
          <p:cNvSpPr/>
          <p:nvPr/>
        </p:nvSpPr>
        <p:spPr>
          <a:xfrm>
            <a:off x="1832267" y="106620"/>
            <a:ext cx="5198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What is Serverless? Let’s start with BaaS</a:t>
            </a:r>
            <a:endParaRPr lang="en-IT" sz="2000" b="1" dirty="0"/>
          </a:p>
        </p:txBody>
      </p:sp>
    </p:spTree>
    <p:extLst>
      <p:ext uri="{BB962C8B-B14F-4D97-AF65-F5344CB8AC3E}">
        <p14:creationId xmlns:p14="http://schemas.microsoft.com/office/powerpoint/2010/main" val="2315524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latin typeface="Arial" panose="020B0604020202020204" pitchFamily="34" charset="0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53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1800" dirty="0"/>
              <a:t>Bibliography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0223" y="1437624"/>
            <a:ext cx="184731" cy="30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1350" dirty="0">
              <a:latin typeface="Arial" pitchFamily="34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-1377534" y="2193708"/>
            <a:ext cx="270030" cy="1080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735546"/>
            <a:ext cx="6534726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39"/>
            </a:pPr>
            <a:r>
              <a:rPr lang="en-US" sz="900" dirty="0"/>
              <a:t>M. </a:t>
            </a:r>
            <a:r>
              <a:rPr lang="en-US" sz="900" dirty="0" err="1"/>
              <a:t>Perepletchikov</a:t>
            </a:r>
            <a:r>
              <a:rPr lang="en-US" sz="900" dirty="0"/>
              <a:t>, C. Ryan, K. Frampton, and Z. </a:t>
            </a:r>
            <a:r>
              <a:rPr lang="en-US" sz="900" dirty="0" err="1"/>
              <a:t>Tari</a:t>
            </a:r>
            <a:r>
              <a:rPr lang="en-US" sz="900" dirty="0"/>
              <a:t>. Coupling Metrics for Predicting Maintainability in Service-Oriented Designs. Tech. rep. RMIT University, 2007.</a:t>
            </a:r>
          </a:p>
          <a:p>
            <a:pPr marL="257175" indent="-257175">
              <a:buFont typeface="+mj-lt"/>
              <a:buAutoNum type="arabicPeriod" startAt="39"/>
            </a:pPr>
            <a:r>
              <a:rPr lang="en-US" sz="900" dirty="0"/>
              <a:t>M. </a:t>
            </a:r>
            <a:r>
              <a:rPr lang="en-US" sz="900" dirty="0" err="1"/>
              <a:t>Perepletchikov</a:t>
            </a:r>
            <a:r>
              <a:rPr lang="en-US" sz="900" dirty="0"/>
              <a:t>, C. Ryan, and K. Frampton. Cohesion Metrics for Predicting Maintainability of Service-Oriented Software. Tech. rep. RMIT University, 2007.</a:t>
            </a:r>
          </a:p>
          <a:p>
            <a:pPr marL="257175" indent="-257175">
              <a:buFont typeface="+mj-lt"/>
              <a:buAutoNum type="arabicPeriod" startAt="39"/>
            </a:pPr>
            <a:r>
              <a:rPr lang="en-US" sz="900" dirty="0"/>
              <a:t>C. Richardson. </a:t>
            </a:r>
            <a:r>
              <a:rPr lang="en-US" sz="900" dirty="0" err="1"/>
              <a:t>Microservices</a:t>
            </a:r>
            <a:r>
              <a:rPr lang="en-US" sz="900" dirty="0"/>
              <a:t>: Decomposing Applications for </a:t>
            </a:r>
            <a:r>
              <a:rPr lang="en-US" sz="900" dirty="0" err="1"/>
              <a:t>Deployability</a:t>
            </a:r>
            <a:r>
              <a:rPr lang="en-US" sz="900" dirty="0"/>
              <a:t> and Scalability. May 2014.</a:t>
            </a:r>
          </a:p>
          <a:p>
            <a:pPr marL="257175" indent="-257175">
              <a:buFont typeface="+mj-lt"/>
              <a:buAutoNum type="arabicPeriod" startAt="39"/>
            </a:pPr>
            <a:r>
              <a:rPr lang="en-US" sz="900" dirty="0"/>
              <a:t>B. Shim, S. </a:t>
            </a:r>
            <a:r>
              <a:rPr lang="en-US" sz="900" dirty="0" err="1"/>
              <a:t>Choue</a:t>
            </a:r>
            <a:r>
              <a:rPr lang="en-US" sz="900" dirty="0"/>
              <a:t>, S. Kim, and S. Park. A Design Quality Model for Service-Oriented Architecture. Tech. rep. </a:t>
            </a:r>
            <a:r>
              <a:rPr lang="en-US" sz="900" dirty="0" err="1"/>
              <a:t>Sogang</a:t>
            </a:r>
            <a:r>
              <a:rPr lang="en-US" sz="900" dirty="0"/>
              <a:t> University, 2008.</a:t>
            </a:r>
          </a:p>
          <a:p>
            <a:pPr marL="257175" indent="-257175">
              <a:buFont typeface="+mj-lt"/>
              <a:buAutoNum type="arabicPeriod" startAt="39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4437499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6C0F-48BE-B94A-936F-2E34A7EB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18F1-A617-AB44-8207-2BA47FD37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Guerriero, M., </a:t>
            </a:r>
            <a:r>
              <a:rPr lang="en-GB" dirty="0" err="1"/>
              <a:t>Garriga</a:t>
            </a:r>
            <a:r>
              <a:rPr lang="en-GB" dirty="0"/>
              <a:t>, M., </a:t>
            </a:r>
            <a:r>
              <a:rPr lang="en-GB" dirty="0" err="1"/>
              <a:t>Tamburri</a:t>
            </a:r>
            <a:r>
              <a:rPr lang="en-GB" dirty="0"/>
              <a:t>, D. A. &amp; </a:t>
            </a:r>
            <a:r>
              <a:rPr lang="en-GB" dirty="0" err="1"/>
              <a:t>Palomba</a:t>
            </a:r>
            <a:r>
              <a:rPr lang="en-GB" dirty="0"/>
              <a:t>, F. (2019). “Adoption, Support, and Challenges of Infrastructure-as-Code: Insights from Industry”. ICSME (p./pp. 580-589), IEEE.</a:t>
            </a:r>
          </a:p>
          <a:p>
            <a:r>
              <a:rPr lang="en-GB" dirty="0"/>
              <a:t>D. A. </a:t>
            </a:r>
            <a:r>
              <a:rPr lang="en-GB" dirty="0" err="1"/>
              <a:t>Tamburri</a:t>
            </a:r>
            <a:r>
              <a:rPr lang="en-GB" dirty="0"/>
              <a:t>, F. </a:t>
            </a:r>
            <a:r>
              <a:rPr lang="en-GB" dirty="0" err="1"/>
              <a:t>Palomba</a:t>
            </a:r>
            <a:r>
              <a:rPr lang="en-GB" dirty="0"/>
              <a:t>, R. </a:t>
            </a:r>
            <a:r>
              <a:rPr lang="en-GB" dirty="0" err="1"/>
              <a:t>Kazman</a:t>
            </a:r>
            <a:r>
              <a:rPr lang="en-GB" dirty="0"/>
              <a:t>, (acc. 2019) “Success and Failure in Software Engineering: A </a:t>
            </a:r>
            <a:r>
              <a:rPr lang="en-GB" dirty="0" err="1"/>
              <a:t>Followup</a:t>
            </a:r>
            <a:r>
              <a:rPr lang="en-GB" dirty="0"/>
              <a:t> Systematic Literature Review”. IEEE Transactions on Engineering Management (to appear), IEEE.</a:t>
            </a:r>
          </a:p>
          <a:p>
            <a:r>
              <a:rPr lang="en-GB" dirty="0"/>
              <a:t>Lipton, P., Palma, D., Rutkowski, M. &amp; </a:t>
            </a:r>
            <a:r>
              <a:rPr lang="en-GB" dirty="0" err="1"/>
              <a:t>Tamburri</a:t>
            </a:r>
            <a:r>
              <a:rPr lang="en-GB" dirty="0"/>
              <a:t>, D. A. (2018). TOSCA Solves Big Problems in the Cloud and Beyond! </a:t>
            </a:r>
            <a:r>
              <a:rPr lang="en-GB" i="1" dirty="0"/>
              <a:t>IEEE Cloud </a:t>
            </a:r>
            <a:r>
              <a:rPr lang="en-GB" i="1" dirty="0" err="1"/>
              <a:t>Comput</a:t>
            </a:r>
            <a:r>
              <a:rPr lang="en-GB" i="1" dirty="0"/>
              <a:t>.</a:t>
            </a:r>
            <a:r>
              <a:rPr lang="en-GB" dirty="0"/>
              <a:t>, 5, 37-47.</a:t>
            </a:r>
          </a:p>
          <a:p>
            <a:r>
              <a:rPr lang="en-GB" dirty="0" err="1"/>
              <a:t>Casale</a:t>
            </a:r>
            <a:r>
              <a:rPr lang="en-GB" dirty="0"/>
              <a:t>, G., </a:t>
            </a:r>
            <a:r>
              <a:rPr lang="en-GB" dirty="0" err="1"/>
              <a:t>Artac</a:t>
            </a:r>
            <a:r>
              <a:rPr lang="en-GB" dirty="0"/>
              <a:t>, M., van den Heuvel, W.-J., van Hoorn, A., </a:t>
            </a:r>
            <a:r>
              <a:rPr lang="en-GB" dirty="0" err="1"/>
              <a:t>Jakovits</a:t>
            </a:r>
            <a:r>
              <a:rPr lang="en-GB" dirty="0"/>
              <a:t>, P., </a:t>
            </a:r>
            <a:r>
              <a:rPr lang="en-GB" dirty="0" err="1"/>
              <a:t>Leymann</a:t>
            </a:r>
            <a:r>
              <a:rPr lang="en-GB" dirty="0"/>
              <a:t>, F., Long, M., Papanikolaou, V., </a:t>
            </a:r>
            <a:r>
              <a:rPr lang="en-GB" dirty="0" err="1"/>
              <a:t>Presenza</a:t>
            </a:r>
            <a:r>
              <a:rPr lang="en-GB" dirty="0"/>
              <a:t>, D., Russo, A., </a:t>
            </a:r>
            <a:r>
              <a:rPr lang="en-GB" dirty="0" err="1"/>
              <a:t>Srirama</a:t>
            </a:r>
            <a:r>
              <a:rPr lang="en-GB" dirty="0"/>
              <a:t>, S. N., </a:t>
            </a:r>
            <a:r>
              <a:rPr lang="en-GB" dirty="0" err="1"/>
              <a:t>Tamburri</a:t>
            </a:r>
            <a:r>
              <a:rPr lang="en-GB" dirty="0"/>
              <a:t>, D. A., Wurster, M. &amp; Zhu, L. (2020). RADON: rational decomposition and orchestration for serverless computing. </a:t>
            </a:r>
            <a:r>
              <a:rPr lang="en-GB" i="1" dirty="0"/>
              <a:t>SICS </a:t>
            </a:r>
            <a:r>
              <a:rPr lang="en-GB" i="1" dirty="0" err="1"/>
              <a:t>Softw</a:t>
            </a:r>
            <a:r>
              <a:rPr lang="en-GB" i="1" dirty="0"/>
              <a:t>.-Intensive Cyber Phys. Syst.</a:t>
            </a:r>
            <a:r>
              <a:rPr lang="en-GB" dirty="0"/>
              <a:t>, 35, 77-87.</a:t>
            </a:r>
          </a:p>
          <a:p>
            <a:r>
              <a:rPr lang="en-GB" dirty="0" err="1"/>
              <a:t>Cankar</a:t>
            </a:r>
            <a:r>
              <a:rPr lang="en-GB" dirty="0"/>
              <a:t>, M., </a:t>
            </a:r>
            <a:r>
              <a:rPr lang="en-GB" dirty="0" err="1"/>
              <a:t>Luzar</a:t>
            </a:r>
            <a:r>
              <a:rPr lang="en-GB" dirty="0"/>
              <a:t>, A. &amp; </a:t>
            </a:r>
            <a:r>
              <a:rPr lang="en-GB" dirty="0" err="1"/>
              <a:t>Tamburri</a:t>
            </a:r>
            <a:r>
              <a:rPr lang="en-GB" dirty="0"/>
              <a:t>, D. A. (2020). Auto-scaling Using TOSCA Infrastructure as Code. In H. </a:t>
            </a:r>
            <a:r>
              <a:rPr lang="en-GB" dirty="0" err="1"/>
              <a:t>Muccini</a:t>
            </a:r>
            <a:r>
              <a:rPr lang="en-GB" dirty="0"/>
              <a:t>, P. </a:t>
            </a:r>
            <a:r>
              <a:rPr lang="en-GB" dirty="0" err="1"/>
              <a:t>Avgeriou</a:t>
            </a:r>
            <a:r>
              <a:rPr lang="en-GB" dirty="0"/>
              <a:t>, B. </a:t>
            </a:r>
            <a:r>
              <a:rPr lang="en-GB" dirty="0" err="1"/>
              <a:t>Buhnova</a:t>
            </a:r>
            <a:r>
              <a:rPr lang="en-GB" dirty="0"/>
              <a:t>, J. </a:t>
            </a:r>
            <a:r>
              <a:rPr lang="en-GB" dirty="0" err="1"/>
              <a:t>Cámara</a:t>
            </a:r>
            <a:r>
              <a:rPr lang="en-GB" dirty="0"/>
              <a:t>, M. </a:t>
            </a:r>
            <a:r>
              <a:rPr lang="en-GB" dirty="0" err="1"/>
              <a:t>Caporuscio</a:t>
            </a:r>
            <a:r>
              <a:rPr lang="en-GB" dirty="0"/>
              <a:t>, M. </a:t>
            </a:r>
            <a:r>
              <a:rPr lang="en-GB" dirty="0" err="1"/>
              <a:t>Franzago</a:t>
            </a:r>
            <a:r>
              <a:rPr lang="en-GB" dirty="0"/>
              <a:t>, A. </a:t>
            </a:r>
            <a:r>
              <a:rPr lang="en-GB" dirty="0" err="1"/>
              <a:t>Koziolek</a:t>
            </a:r>
            <a:r>
              <a:rPr lang="en-GB" dirty="0"/>
              <a:t>, P. </a:t>
            </a:r>
            <a:r>
              <a:rPr lang="en-GB" dirty="0" err="1"/>
              <a:t>Scandurra</a:t>
            </a:r>
            <a:r>
              <a:rPr lang="en-GB" dirty="0"/>
              <a:t>, C. </a:t>
            </a:r>
            <a:r>
              <a:rPr lang="en-GB" dirty="0" err="1"/>
              <a:t>Trubiani</a:t>
            </a:r>
            <a:r>
              <a:rPr lang="en-GB" dirty="0"/>
              <a:t>, D. </a:t>
            </a:r>
            <a:r>
              <a:rPr lang="en-GB" dirty="0" err="1"/>
              <a:t>Weyns</a:t>
            </a:r>
            <a:r>
              <a:rPr lang="en-GB" dirty="0"/>
              <a:t> &amp; U. Zdun (eds.), </a:t>
            </a:r>
            <a:r>
              <a:rPr lang="en-GB" i="1" dirty="0"/>
              <a:t>ECSA Companion</a:t>
            </a:r>
            <a:r>
              <a:rPr lang="en-GB" dirty="0"/>
              <a:t> (p./pp. 260-268), : Springer. ISBN: 978-3-030-59155-7</a:t>
            </a:r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460041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B143E07-B946-7248-BF46-64940FF8218D}"/>
              </a:ext>
            </a:extLst>
          </p:cNvPr>
          <p:cNvSpPr txBox="1">
            <a:spLocks/>
          </p:cNvSpPr>
          <p:nvPr/>
        </p:nvSpPr>
        <p:spPr>
          <a:xfrm>
            <a:off x="1231900" y="115888"/>
            <a:ext cx="628359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r>
              <a:rPr lang="it-IT" dirty="0" err="1"/>
              <a:t>References</a:t>
            </a:r>
            <a:r>
              <a:rPr lang="it-IT" dirty="0"/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7124CE1-9B6E-FA4E-9F02-A26736B22576}"/>
              </a:ext>
            </a:extLst>
          </p:cNvPr>
          <p:cNvSpPr txBox="1">
            <a:spLocks noChangeArrowheads="1"/>
          </p:cNvSpPr>
          <p:nvPr/>
        </p:nvSpPr>
        <p:spPr>
          <a:xfrm>
            <a:off x="418011" y="1107622"/>
            <a:ext cx="7646126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en-IT" sz="2000" dirty="0">
                <a:ea typeface="ＭＳ Ｐゴシック" panose="020B0600070205080204" pitchFamily="34" charset="-128"/>
              </a:rPr>
              <a:t>Building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Microservices</a:t>
            </a:r>
            <a:r>
              <a:rPr lang="it-IT" altLang="en-IT" sz="2000" dirty="0">
                <a:ea typeface="ＭＳ Ｐゴシック" panose="020B0600070205080204" pitchFamily="34" charset="-128"/>
              </a:rPr>
              <a:t> - 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Designing</a:t>
            </a:r>
            <a:r>
              <a:rPr lang="it-IT" altLang="en-IT" sz="2000" dirty="0">
                <a:ea typeface="ＭＳ Ｐゴシック" panose="020B0600070205080204" pitchFamily="34" charset="-128"/>
              </a:rPr>
              <a:t> Fine-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Grained</a:t>
            </a:r>
            <a:r>
              <a:rPr lang="it-IT" altLang="en-IT" sz="2000" dirty="0">
                <a:ea typeface="ＭＳ Ｐゴシック" panose="020B0600070205080204" pitchFamily="34" charset="-128"/>
              </a:rPr>
              <a:t> Systems Sam Newman</a:t>
            </a:r>
          </a:p>
          <a:p>
            <a:r>
              <a:rPr lang="it-IT" altLang="en-IT" sz="2000" dirty="0" err="1">
                <a:ea typeface="ＭＳ Ｐゴシック" panose="020B0600070205080204" pitchFamily="34" charset="-128"/>
              </a:rPr>
              <a:t>Designing</a:t>
            </a:r>
            <a:r>
              <a:rPr lang="it-IT" altLang="en-IT" sz="2000" dirty="0">
                <a:ea typeface="ＭＳ Ｐゴシック" panose="020B0600070205080204" pitchFamily="34" charset="-128"/>
              </a:rPr>
              <a:t> for the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Serverless</a:t>
            </a:r>
            <a:r>
              <a:rPr lang="it-IT" altLang="en-IT" sz="2000" dirty="0">
                <a:ea typeface="ＭＳ Ｐゴシック" panose="020B0600070205080204" pitchFamily="34" charset="-128"/>
              </a:rPr>
              <a:t> Age </a:t>
            </a:r>
            <a:r>
              <a:rPr lang="it-IT" altLang="en-IT" sz="2000" dirty="0">
                <a:ea typeface="ＭＳ Ｐゴシック" panose="020B0600070205080204" pitchFamily="34" charset="-128"/>
                <a:hlinkClick r:id="rId2"/>
              </a:rPr>
              <a:t>https://gojko.net/2017/10/05/serverless-design-gotocph.html</a:t>
            </a:r>
            <a:endParaRPr lang="it-IT" altLang="en-IT" sz="2000" dirty="0">
              <a:ea typeface="ＭＳ Ｐゴシック" panose="020B0600070205080204" pitchFamily="34" charset="-128"/>
            </a:endParaRPr>
          </a:p>
          <a:p>
            <a:r>
              <a:rPr lang="it-IT" altLang="en-IT" sz="2000" dirty="0">
                <a:ea typeface="ＭＳ Ｐゴシック" panose="020B0600070205080204" pitchFamily="34" charset="-128"/>
              </a:rPr>
              <a:t>Contino -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Introduction</a:t>
            </a:r>
            <a:r>
              <a:rPr lang="it-IT" altLang="en-IT" sz="2000" dirty="0">
                <a:ea typeface="ＭＳ Ｐゴシック" panose="020B0600070205080204" pitchFamily="34" charset="-128"/>
              </a:rPr>
              <a:t> to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Serverless</a:t>
            </a:r>
            <a:r>
              <a:rPr lang="it-IT" altLang="en-IT" sz="2000" dirty="0">
                <a:ea typeface="ＭＳ Ｐゴシック" panose="020B0600070205080204" pitchFamily="34" charset="-128"/>
              </a:rPr>
              <a:t> Computing with AWS Lambda</a:t>
            </a:r>
          </a:p>
          <a:p>
            <a:r>
              <a:rPr lang="it-IT" altLang="en-IT" sz="2000" dirty="0">
                <a:ea typeface="ＭＳ Ｐゴシック" panose="020B0600070205080204" pitchFamily="34" charset="-128"/>
              </a:rPr>
              <a:t>Learning Lambda -</a:t>
            </a:r>
            <a:r>
              <a:rPr lang="it-IT" altLang="en-IT" sz="2000" b="1" dirty="0">
                <a:ea typeface="ＭＳ Ｐゴシック" panose="020B0600070205080204" pitchFamily="34" charset="-128"/>
              </a:rPr>
              <a:t>  </a:t>
            </a:r>
            <a:r>
              <a:rPr lang="it-IT" altLang="en-IT" sz="2000" dirty="0">
                <a:ea typeface="ＭＳ Ｐゴシック" panose="020B0600070205080204" pitchFamily="34" charset="-128"/>
                <a:hlinkClick r:id="rId3"/>
              </a:rPr>
              <a:t>https://blog.symphonia.io/learning-lambda-part-8-addfab6b460d</a:t>
            </a:r>
            <a:endParaRPr lang="it-IT" altLang="en-IT" sz="2000" dirty="0">
              <a:ea typeface="ＭＳ Ｐゴシック" panose="020B0600070205080204" pitchFamily="34" charset="-128"/>
            </a:endParaRPr>
          </a:p>
          <a:p>
            <a:r>
              <a:rPr lang="en-IT" altLang="en-IT" sz="2000" dirty="0">
                <a:ea typeface="ＭＳ Ｐゴシック" panose="020B0600070205080204" pitchFamily="34" charset="-128"/>
              </a:rPr>
              <a:t>Serverless Computing -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Function</a:t>
            </a:r>
            <a:r>
              <a:rPr lang="it-IT" altLang="en-IT" sz="2000" dirty="0">
                <a:ea typeface="ＭＳ Ｐゴシック" panose="020B0600070205080204" pitchFamily="34" charset="-128"/>
              </a:rPr>
              <a:t>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as</a:t>
            </a:r>
            <a:r>
              <a:rPr lang="it-IT" altLang="en-IT" sz="2000" dirty="0">
                <a:ea typeface="ＭＳ Ｐゴシック" panose="020B0600070205080204" pitchFamily="34" charset="-128"/>
              </a:rPr>
              <a:t> a Service Paul Castro,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Vatche</a:t>
            </a:r>
            <a:r>
              <a:rPr lang="it-IT" altLang="en-IT" sz="2000" dirty="0">
                <a:ea typeface="ＭＳ Ｐゴシック" panose="020B0600070205080204" pitchFamily="34" charset="-128"/>
              </a:rPr>
              <a:t>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Ishakian</a:t>
            </a:r>
            <a:r>
              <a:rPr lang="it-IT" altLang="en-IT" sz="2000" dirty="0">
                <a:ea typeface="ＭＳ Ｐゴシック" panose="020B0600070205080204" pitchFamily="34" charset="-128"/>
              </a:rPr>
              <a:t>,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Vinod</a:t>
            </a:r>
            <a:r>
              <a:rPr lang="it-IT" altLang="en-IT" sz="2000" dirty="0">
                <a:ea typeface="ＭＳ Ｐゴシック" panose="020B0600070205080204" pitchFamily="34" charset="-128"/>
              </a:rPr>
              <a:t>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Muthusamy</a:t>
            </a:r>
            <a:r>
              <a:rPr lang="it-IT" altLang="en-IT" sz="2000" dirty="0">
                <a:ea typeface="ＭＳ Ｐゴシック" panose="020B0600070205080204" pitchFamily="34" charset="-128"/>
              </a:rPr>
              <a:t> and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Aleksander</a:t>
            </a:r>
            <a:r>
              <a:rPr lang="it-IT" altLang="en-IT" sz="2000" dirty="0">
                <a:ea typeface="ＭＳ Ｐゴシック" panose="020B0600070205080204" pitchFamily="34" charset="-128"/>
              </a:rPr>
              <a:t> </a:t>
            </a:r>
            <a:r>
              <a:rPr lang="it-IT" altLang="en-IT" sz="2000" dirty="0" err="1">
                <a:ea typeface="ＭＳ Ｐゴシック" panose="020B0600070205080204" pitchFamily="34" charset="-128"/>
              </a:rPr>
              <a:t>Slominski</a:t>
            </a:r>
            <a:endParaRPr lang="it-IT" altLang="en-IT" sz="2000" dirty="0">
              <a:ea typeface="ＭＳ Ｐゴシック" panose="020B0600070205080204" pitchFamily="34" charset="-128"/>
            </a:endParaRPr>
          </a:p>
          <a:p>
            <a:endParaRPr lang="it-IT" altLang="en-IT" sz="2000" dirty="0">
              <a:ea typeface="ＭＳ Ｐゴシック" panose="020B0600070205080204" pitchFamily="34" charset="-128"/>
            </a:endParaRPr>
          </a:p>
          <a:p>
            <a:endParaRPr lang="it-IT" altLang="en-IT" sz="2000" dirty="0">
              <a:ea typeface="ＭＳ Ｐゴシック" panose="020B0600070205080204" pitchFamily="34" charset="-128"/>
            </a:endParaRPr>
          </a:p>
          <a:p>
            <a:endParaRPr lang="it-IT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D1A989B-DE10-D942-83EE-14A572B400F2}"/>
              </a:ext>
            </a:extLst>
          </p:cNvPr>
          <p:cNvSpPr txBox="1">
            <a:spLocks/>
          </p:cNvSpPr>
          <p:nvPr/>
        </p:nvSpPr>
        <p:spPr>
          <a:xfrm>
            <a:off x="5453063" y="6596063"/>
            <a:ext cx="1285875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E8633B6-2344-7E46-99EC-2CA3E0126422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7F802EB-F265-344F-8FEE-799A79B1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5" y="115888"/>
            <a:ext cx="5744173" cy="594405"/>
          </a:xfrm>
        </p:spPr>
        <p:txBody>
          <a:bodyPr>
            <a:normAutofit/>
          </a:bodyPr>
          <a:lstStyle/>
          <a:p>
            <a:r>
              <a:rPr lang="en-US" dirty="0"/>
              <a:t>What is Serverless? The case of </a:t>
            </a:r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EC9C65-883F-CE4B-96AF-D41644A67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54" y="679272"/>
            <a:ext cx="8525691" cy="4185557"/>
          </a:xfrm>
        </p:spPr>
        <p:txBody>
          <a:bodyPr/>
          <a:lstStyle/>
          <a:p>
            <a:r>
              <a:rPr lang="en-US" sz="2000" dirty="0"/>
              <a:t>Second case, our main case (</a:t>
            </a:r>
            <a:r>
              <a:rPr lang="en-US" sz="2000" dirty="0" err="1"/>
              <a:t>FaaS</a:t>
            </a:r>
            <a:r>
              <a:rPr lang="en-US" sz="2000" dirty="0"/>
              <a:t> – Functions as a Service):</a:t>
            </a:r>
          </a:p>
          <a:p>
            <a:pPr lvl="1"/>
            <a:r>
              <a:rPr lang="en-US" sz="2000" dirty="0"/>
              <a:t>Serverless can also mean applications where the server-side logic is still written by the application developer, but, unlike traditional architectures, </a:t>
            </a:r>
            <a:r>
              <a:rPr lang="en-US" sz="2000" b="1" dirty="0"/>
              <a:t>it runs in stateless compute containers </a:t>
            </a:r>
            <a:r>
              <a:rPr lang="en-US" sz="2000" dirty="0"/>
              <a:t>in form of functions</a:t>
            </a:r>
          </a:p>
          <a:p>
            <a:endParaRPr lang="en-GB" sz="2000" dirty="0"/>
          </a:p>
          <a:p>
            <a:r>
              <a:rPr lang="en-GB" sz="2000" dirty="0"/>
              <a:t>These containers/functions (usually) are:</a:t>
            </a:r>
            <a:r>
              <a:rPr lang="en-US" sz="2200" dirty="0"/>
              <a:t> </a:t>
            </a:r>
          </a:p>
          <a:p>
            <a:pPr lvl="1"/>
            <a:r>
              <a:rPr lang="en-US" sz="2000" b="1" dirty="0"/>
              <a:t>event-triggered</a:t>
            </a:r>
            <a:r>
              <a:rPr lang="en-US" sz="2000" dirty="0"/>
              <a:t>, </a:t>
            </a:r>
          </a:p>
          <a:p>
            <a:pPr lvl="1"/>
            <a:r>
              <a:rPr lang="en-US" sz="2000" b="1" dirty="0"/>
              <a:t>ephemeral</a:t>
            </a:r>
            <a:r>
              <a:rPr lang="en-US" sz="2000" dirty="0"/>
              <a:t> (may only last for one invocation), and </a:t>
            </a:r>
          </a:p>
          <a:p>
            <a:pPr lvl="1"/>
            <a:r>
              <a:rPr lang="en-US" sz="2000" b="1" dirty="0"/>
              <a:t>fully managed</a:t>
            </a:r>
            <a:r>
              <a:rPr lang="en-US" sz="2000" dirty="0"/>
              <a:t> by a third party.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200" dirty="0"/>
              <a:t>One way to think of this is “</a:t>
            </a:r>
            <a:r>
              <a:rPr lang="en-US" sz="2200" u="sng" dirty="0"/>
              <a:t>Functions as a Service</a:t>
            </a:r>
            <a:r>
              <a:rPr lang="en-US" sz="2200" dirty="0"/>
              <a:t>” (</a:t>
            </a:r>
            <a:r>
              <a:rPr lang="en-US" sz="2200" b="1" dirty="0" err="1"/>
              <a:t>FaaS</a:t>
            </a:r>
            <a:r>
              <a:rPr lang="en-US" sz="2200" b="1" dirty="0"/>
              <a:t>) *</a:t>
            </a:r>
            <a:r>
              <a:rPr lang="en-US" sz="2200" dirty="0"/>
              <a:t>.</a:t>
            </a:r>
          </a:p>
        </p:txBody>
      </p:sp>
      <p:pic>
        <p:nvPicPr>
          <p:cNvPr id="6" name="Picture 5" descr="Free vector graphic: Math, Function, Symbol, Icon - Free ...">
            <a:extLst>
              <a:ext uri="{FF2B5EF4-FFF2-40B4-BE49-F238E27FC236}">
                <a16:creationId xmlns:a16="http://schemas.microsoft.com/office/drawing/2014/main" id="{CB417E04-6859-1249-BDF3-1E5BBAA5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5565" y="2873828"/>
            <a:ext cx="1586707" cy="10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5FD07-64D5-9C4C-B209-4BD8C3E9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4797" y="1557380"/>
            <a:ext cx="5559203" cy="2696213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32B253-A2D1-904B-AC1F-83B54E3B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55" y="101395"/>
            <a:ext cx="8819338" cy="23127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by example: UI-driven applications - Traditional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59B5F2-338C-A74B-82A7-05F0DD07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5" y="1136557"/>
            <a:ext cx="3587930" cy="3537857"/>
          </a:xfrm>
        </p:spPr>
        <p:txBody>
          <a:bodyPr/>
          <a:lstStyle/>
          <a:p>
            <a:pPr marL="342900" lvl="0" indent="-342900">
              <a:buBlip>
                <a:blip r:embed="rId3"/>
              </a:buBlip>
            </a:pPr>
            <a:r>
              <a:rPr lang="en-US" dirty="0">
                <a:solidFill>
                  <a:srgbClr val="242852"/>
                </a:solidFill>
              </a:rPr>
              <a:t>Traditional </a:t>
            </a:r>
            <a:r>
              <a:rPr lang="en-US" b="1" dirty="0">
                <a:solidFill>
                  <a:srgbClr val="242852"/>
                </a:solidFill>
              </a:rPr>
              <a:t>three-tier</a:t>
            </a:r>
            <a:r>
              <a:rPr lang="en-US" dirty="0">
                <a:solidFill>
                  <a:srgbClr val="242852"/>
                </a:solidFill>
              </a:rPr>
              <a:t> client-oriented system with server-side logic (top) 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1600" dirty="0">
                <a:solidFill>
                  <a:srgbClr val="242852"/>
                </a:solidFill>
              </a:rPr>
              <a:t>Client mostly unintelligent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1600" dirty="0">
                <a:solidFill>
                  <a:srgbClr val="242852"/>
                </a:solidFill>
              </a:rPr>
              <a:t>Logic in the system (authentication, page navigation, searching, transactions) implemented by the server-side application.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317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12470B-5DA8-7F4D-B0CE-EDEC4A0D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136" y="119083"/>
            <a:ext cx="7900928" cy="424044"/>
          </a:xfrm>
        </p:spPr>
        <p:txBody>
          <a:bodyPr>
            <a:normAutofit/>
          </a:bodyPr>
          <a:lstStyle/>
          <a:p>
            <a:r>
              <a:rPr lang="en-US" dirty="0"/>
              <a:t>Learning by example: UI-driven applications - Serverless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30C95F-CF2E-F14C-8731-AF63733774D7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0" y="1180556"/>
            <a:ext cx="385789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2"/>
              </a:buBlip>
              <a:defRPr sz="24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3"/>
              </a:buBlip>
              <a:defRPr sz="2200">
                <a:solidFill>
                  <a:schemeClr val="tx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2000">
                <a:solidFill>
                  <a:schemeClr val="tx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1600" kern="0" dirty="0"/>
              <a:t>Authentication as a Service (BaaS)</a:t>
            </a:r>
          </a:p>
          <a:p>
            <a:endParaRPr lang="en-US" sz="1600" kern="0" dirty="0"/>
          </a:p>
          <a:p>
            <a:r>
              <a:rPr lang="en-US" sz="1600" kern="0" dirty="0"/>
              <a:t>Direct access to a Database (e.g. Firebase)</a:t>
            </a:r>
          </a:p>
          <a:p>
            <a:pPr lvl="1"/>
            <a:r>
              <a:rPr lang="en-US" sz="1400" kern="0" dirty="0"/>
              <a:t>Client has to be more intelligent</a:t>
            </a:r>
          </a:p>
          <a:p>
            <a:endParaRPr lang="en-US" sz="1600" kern="0" dirty="0"/>
          </a:p>
          <a:p>
            <a:r>
              <a:rPr lang="en-US" sz="1600" kern="0" dirty="0"/>
              <a:t>Server-side functionalities are are split</a:t>
            </a:r>
          </a:p>
          <a:p>
            <a:endParaRPr lang="en-US" sz="1600" kern="0" dirty="0"/>
          </a:p>
          <a:p>
            <a:r>
              <a:rPr lang="en-US" sz="1600" dirty="0"/>
              <a:t>Instead of having an always-running server, as existed in the original architecture, </a:t>
            </a:r>
            <a:r>
              <a:rPr lang="en-US" sz="1600" dirty="0" err="1"/>
              <a:t>FaaS</a:t>
            </a:r>
            <a:r>
              <a:rPr lang="en-US" sz="1600" dirty="0"/>
              <a:t> functions respond to HTTP requests</a:t>
            </a:r>
          </a:p>
          <a:p>
            <a:pPr lvl="1"/>
            <a:r>
              <a:rPr lang="en-US" sz="1400" kern="0" dirty="0"/>
              <a:t>The code is executed on demand and terminated soon afterward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281CB3-3F36-EC4C-8DEE-7A03F0FBD2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4797" y="1557380"/>
            <a:ext cx="5559203" cy="2696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13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D0F712F-8A42-2141-AF50-862F6648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11" y="115888"/>
            <a:ext cx="6979740" cy="838200"/>
          </a:xfrm>
        </p:spPr>
        <p:txBody>
          <a:bodyPr/>
          <a:lstStyle/>
          <a:p>
            <a:r>
              <a:rPr lang="en-GB" dirty="0"/>
              <a:t> Considerations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9B9F04-2F0B-CD49-B17B-D0C8DCB3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5" y="614454"/>
            <a:ext cx="7785463" cy="5065712"/>
          </a:xfrm>
        </p:spPr>
        <p:txBody>
          <a:bodyPr/>
          <a:lstStyle/>
          <a:p>
            <a:r>
              <a:rPr lang="en-US" sz="2000" dirty="0"/>
              <a:t>In the Serverless version there is no a central component. </a:t>
            </a:r>
          </a:p>
          <a:p>
            <a:endParaRPr lang="en-GB" sz="2000" dirty="0"/>
          </a:p>
          <a:p>
            <a:r>
              <a:rPr lang="en-GB" sz="2000" dirty="0"/>
              <a:t>Each component playing a more architecturally aware role: </a:t>
            </a:r>
            <a:r>
              <a:rPr lang="en-GB" sz="2000" b="1" dirty="0"/>
              <a:t>choreography over orchestration</a:t>
            </a:r>
          </a:p>
          <a:p>
            <a:endParaRPr lang="en-US" sz="2000" b="1" dirty="0"/>
          </a:p>
          <a:p>
            <a:r>
              <a:rPr lang="en-GB" sz="2000" dirty="0"/>
              <a:t>Main properties:</a:t>
            </a:r>
          </a:p>
          <a:p>
            <a:pPr lvl="1"/>
            <a:r>
              <a:rPr lang="en-US" sz="2000" dirty="0"/>
              <a:t>Flexibility</a:t>
            </a:r>
          </a:p>
          <a:p>
            <a:pPr lvl="1"/>
            <a:r>
              <a:rPr lang="en-US" sz="2000" dirty="0"/>
              <a:t>Extendibility</a:t>
            </a:r>
          </a:p>
          <a:p>
            <a:pPr lvl="1"/>
            <a:r>
              <a:rPr lang="en-US" sz="2000" dirty="0"/>
              <a:t>Division of concerns</a:t>
            </a:r>
          </a:p>
          <a:p>
            <a:pPr lvl="1"/>
            <a:r>
              <a:rPr lang="en-US" sz="2000" dirty="0"/>
              <a:t>Cost reduction</a:t>
            </a:r>
          </a:p>
          <a:p>
            <a:endParaRPr lang="en-US" sz="2200" dirty="0"/>
          </a:p>
          <a:p>
            <a:r>
              <a:rPr lang="en-US" sz="2200" dirty="0"/>
              <a:t>But higher complexity</a:t>
            </a:r>
          </a:p>
        </p:txBody>
      </p:sp>
    </p:spTree>
    <p:extLst>
      <p:ext uri="{BB962C8B-B14F-4D97-AF65-F5344CB8AC3E}">
        <p14:creationId xmlns:p14="http://schemas.microsoft.com/office/powerpoint/2010/main" val="40470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8E3BC4-1BD7-6740-AE2D-C2E4029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2" y="0"/>
            <a:ext cx="8320860" cy="815929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Example 2: Message-driven application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AEF96C-9AB3-034F-8554-ECCB2A1DA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76" y="940525"/>
            <a:ext cx="3909802" cy="4360045"/>
          </a:xfrm>
        </p:spPr>
        <p:txBody>
          <a:bodyPr/>
          <a:lstStyle/>
          <a:p>
            <a:r>
              <a:rPr lang="en-US" sz="1600" dirty="0"/>
              <a:t>Traditional: Backend data-processing service</a:t>
            </a:r>
          </a:p>
          <a:p>
            <a:r>
              <a:rPr lang="en-US" sz="1600" dirty="0"/>
              <a:t>Long-lived service</a:t>
            </a:r>
          </a:p>
          <a:p>
            <a:pPr lvl="1"/>
            <a:r>
              <a:rPr lang="en-US" sz="1600" dirty="0"/>
              <a:t>Cost and maintenance</a:t>
            </a:r>
          </a:p>
          <a:p>
            <a:endParaRPr lang="en-US" sz="1600" u="sng" dirty="0"/>
          </a:p>
          <a:p>
            <a:r>
              <a:rPr lang="en-US" sz="1600" u="sng" dirty="0"/>
              <a:t>Example: </a:t>
            </a:r>
            <a:r>
              <a:rPr lang="en-US" sz="1600" dirty="0"/>
              <a:t>Online advertisement system </a:t>
            </a:r>
          </a:p>
          <a:p>
            <a:pPr lvl="1"/>
            <a:r>
              <a:rPr lang="en-US" sz="1600" dirty="0"/>
              <a:t>when a user clicks on an ad you want to very quickly redirect them to the target of that ad. </a:t>
            </a:r>
          </a:p>
          <a:p>
            <a:endParaRPr lang="en-US" sz="1600" dirty="0"/>
          </a:p>
          <a:p>
            <a:r>
              <a:rPr lang="en-US" sz="1600" dirty="0"/>
              <a:t>The system must collect the fact that the click has happened to charge the advertiser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DD56-9BA5-9E48-8476-3616CEC3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01" y="1628503"/>
            <a:ext cx="5040499" cy="2296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6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8E3BC4-1BD7-6740-AE2D-C2E4029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2" y="0"/>
            <a:ext cx="8320860" cy="815929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Example 2: Message-driven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D032-15CC-5448-9B7D-F92A1ADD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7DD56-9BA5-9E48-8476-3616CEC3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01" y="1628503"/>
            <a:ext cx="5040499" cy="2296744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F2FF7D-8F2B-9346-BA0F-CBE2268BDDCC}"/>
              </a:ext>
            </a:extLst>
          </p:cNvPr>
          <p:cNvSpPr txBox="1">
            <a:spLocks/>
          </p:cNvSpPr>
          <p:nvPr/>
        </p:nvSpPr>
        <p:spPr>
          <a:xfrm>
            <a:off x="161061" y="678452"/>
            <a:ext cx="3722962" cy="3786596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Serverless version: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r>
              <a:rPr lang="en-US" sz="2000"/>
              <a:t>Leaner architecture</a:t>
            </a:r>
          </a:p>
          <a:p>
            <a:endParaRPr lang="en-US" sz="2000"/>
          </a:p>
          <a:p>
            <a:r>
              <a:rPr lang="en-US" sz="2000"/>
              <a:t>Long-lived message-consumer application replaced with a FaaS </a:t>
            </a:r>
            <a:r>
              <a:rPr lang="en-US" sz="2000" i="1"/>
              <a:t>function</a:t>
            </a:r>
            <a:r>
              <a:rPr lang="en-US" sz="2000"/>
              <a:t>. </a:t>
            </a:r>
          </a:p>
          <a:p>
            <a:endParaRPr lang="en-US" sz="2000"/>
          </a:p>
          <a:p>
            <a:r>
              <a:rPr lang="en-US" sz="2000" u="sng"/>
              <a:t>Event driven</a:t>
            </a:r>
            <a:r>
              <a:rPr lang="en-US" sz="2000"/>
              <a:t>: the function is created and executed every time there is a message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468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A482132-6EDC-D94E-B33D-42E7C256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FAED7290-169B-064F-8FB2-8C6E6F332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29"/>
            <a:ext cx="9144000" cy="4104561"/>
          </a:xfrm>
          <a:prstGeom prst="rect">
            <a:avLst/>
          </a:prstGeom>
        </p:spPr>
      </p:pic>
      <p:sp>
        <p:nvSpPr>
          <p:cNvPr id="43" name="Title 5">
            <a:extLst>
              <a:ext uri="{FF2B5EF4-FFF2-40B4-BE49-F238E27FC236}">
                <a16:creationId xmlns:a16="http://schemas.microsoft.com/office/drawing/2014/main" id="{1CA1E2C9-87CE-424D-905F-B0D36498ED71}"/>
              </a:ext>
            </a:extLst>
          </p:cNvPr>
          <p:cNvSpPr txBox="1">
            <a:spLocks/>
          </p:cNvSpPr>
          <p:nvPr/>
        </p:nvSpPr>
        <p:spPr>
          <a:xfrm>
            <a:off x="3648891" y="153710"/>
            <a:ext cx="6187260" cy="800378"/>
          </a:xfr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>
                <a:latin typeface="Helvetica Neue"/>
                <a:ea typeface="Helvetica Neue"/>
                <a:cs typeface="Helvetica Neue"/>
                <a:sym typeface="Helvetica Neue"/>
              </a:rPr>
              <a:t>Takeaways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860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629677" y="273847"/>
            <a:ext cx="7884646" cy="70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9" tIns="34275" rIns="68559" bIns="34275" anchor="ctr" anchorCtr="0">
            <a:normAutofit/>
          </a:bodyPr>
          <a:lstStyle/>
          <a:p>
            <a:r>
              <a:rPr lang="en-GB"/>
              <a:t>Serverless Function-as-a-Service</a:t>
            </a:r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body" idx="1"/>
          </p:nvPr>
        </p:nvSpPr>
        <p:spPr>
          <a:xfrm>
            <a:off x="629677" y="1162050"/>
            <a:ext cx="7884646" cy="34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9" tIns="34275" rIns="68559" bIns="34275" anchor="t" anchorCtr="0">
            <a:normAutofit/>
          </a:bodyPr>
          <a:lstStyle/>
          <a:p>
            <a:pPr marL="171416" indent="-171416">
              <a:spcBef>
                <a:spcPts val="0"/>
              </a:spcBef>
              <a:buSzPts val="4400"/>
            </a:pPr>
            <a:r>
              <a:rPr lang="en-GB" dirty="0"/>
              <a:t>Serverless: seamless, easy-to-use, application logic without a client-server architecture</a:t>
            </a:r>
            <a:endParaRPr dirty="0"/>
          </a:p>
          <a:p>
            <a:pPr marL="171416" indent="-171416">
              <a:spcBef>
                <a:spcPts val="0"/>
              </a:spcBef>
              <a:buSzPts val="4400"/>
            </a:pPr>
            <a:r>
              <a:rPr lang="en-GB" dirty="0" err="1"/>
              <a:t>FaaS</a:t>
            </a:r>
            <a:r>
              <a:rPr lang="en-GB" dirty="0"/>
              <a:t>: function calls</a:t>
            </a:r>
            <a:r>
              <a:rPr lang="en-GB" b="1" dirty="0"/>
              <a:t> </a:t>
            </a:r>
            <a:r>
              <a:rPr lang="en-GB" dirty="0"/>
              <a:t>served from the cloud, event-driven paradigm</a:t>
            </a:r>
            <a:endParaRPr dirty="0"/>
          </a:p>
          <a:p>
            <a:pPr marL="171416" indent="-66641">
              <a:buSzPts val="4400"/>
              <a:buNone/>
            </a:pPr>
            <a:endParaRPr dirty="0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025" y="1905185"/>
            <a:ext cx="6150652" cy="211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024" y="3890075"/>
            <a:ext cx="6895732" cy="11964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" name="Google Shape;131;p6"/>
          <p:cNvSpPr/>
          <p:nvPr/>
        </p:nvSpPr>
        <p:spPr>
          <a:xfrm>
            <a:off x="5220711" y="4781482"/>
            <a:ext cx="2995792" cy="19424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675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2" name="Google Shape;132;p6" descr="Image result for communications of the acm serverless&quot;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3498" y="2270502"/>
            <a:ext cx="1574903" cy="2026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7373972" y="1989020"/>
            <a:ext cx="903203" cy="2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17138" rIns="34284" bIns="17138" anchor="t" anchorCtr="0">
            <a:spAutoFit/>
          </a:bodyPr>
          <a:lstStyle/>
          <a:p>
            <a:r>
              <a:rPr lang="en-GB" sz="75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CACM - December 2019</a:t>
            </a:r>
            <a:endParaRPr sz="67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64C6-2F32-0549-BB17-ED6A15F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dirty="0"/>
              <a:t>Key Differences &amp; Benefits of FaaS vs. Traditional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8C5F28-12F4-3545-A6F6-4B94D0BB6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413"/>
            <a:ext cx="5240252" cy="30795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B2C95D-8F08-9240-A1CB-954299C3163F}"/>
              </a:ext>
            </a:extLst>
          </p:cNvPr>
          <p:cNvCxnSpPr/>
          <p:nvPr/>
        </p:nvCxnSpPr>
        <p:spPr>
          <a:xfrm>
            <a:off x="5415148" y="1235034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9EDFC-2B7B-FB4D-B207-7F0F5B923930}"/>
              </a:ext>
            </a:extLst>
          </p:cNvPr>
          <p:cNvCxnSpPr>
            <a:cxnSpLocks/>
          </p:cNvCxnSpPr>
          <p:nvPr/>
        </p:nvCxnSpPr>
        <p:spPr>
          <a:xfrm>
            <a:off x="4952010" y="4667003"/>
            <a:ext cx="463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BFEA54-E0DC-F240-B2B4-1E0A26F3D983}"/>
              </a:ext>
            </a:extLst>
          </p:cNvPr>
          <p:cNvCxnSpPr>
            <a:cxnSpLocks/>
          </p:cNvCxnSpPr>
          <p:nvPr/>
        </p:nvCxnSpPr>
        <p:spPr>
          <a:xfrm>
            <a:off x="4952010" y="1223159"/>
            <a:ext cx="463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09874DE-CE8F-734E-A981-8ACD0CB0F86C}"/>
              </a:ext>
            </a:extLst>
          </p:cNvPr>
          <p:cNvSpPr/>
          <p:nvPr/>
        </p:nvSpPr>
        <p:spPr>
          <a:xfrm>
            <a:off x="5545777" y="2571750"/>
            <a:ext cx="249381" cy="34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CA136-A904-334D-8D23-68976A908DC9}"/>
              </a:ext>
            </a:extLst>
          </p:cNvPr>
          <p:cNvSpPr txBox="1"/>
          <p:nvPr/>
        </p:nvSpPr>
        <p:spPr>
          <a:xfrm>
            <a:off x="5925786" y="1517915"/>
            <a:ext cx="2861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F</a:t>
            </a:r>
            <a:r>
              <a:rPr lang="en-IT" dirty="0"/>
              <a:t>ully-managed service;</a:t>
            </a:r>
          </a:p>
          <a:p>
            <a:pPr marL="342900" indent="-342900">
              <a:buFont typeface="+mj-lt"/>
              <a:buAutoNum type="arabicPeriod"/>
            </a:pPr>
            <a:r>
              <a:rPr lang="en-IT" b="1" dirty="0"/>
              <a:t>Event-driven </a:t>
            </a:r>
            <a:r>
              <a:rPr lang="en-IT" dirty="0"/>
              <a:t>by design;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IT" dirty="0"/>
              <a:t>nfinite </a:t>
            </a:r>
            <a:r>
              <a:rPr lang="en-IT" b="1" dirty="0"/>
              <a:t>scalability </a:t>
            </a:r>
            <a:r>
              <a:rPr lang="en-IT" dirty="0"/>
              <a:t>and built-in </a:t>
            </a:r>
            <a:r>
              <a:rPr lang="en-IT" b="1" dirty="0"/>
              <a:t>high-availability</a:t>
            </a:r>
            <a:r>
              <a:rPr lang="en-IT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IT" dirty="0"/>
              <a:t>Less-Ops;</a:t>
            </a:r>
          </a:p>
          <a:p>
            <a:pPr marL="342900" indent="-342900">
              <a:buFont typeface="+mj-lt"/>
              <a:buAutoNum type="arabicPeriod"/>
            </a:pPr>
            <a:r>
              <a:rPr lang="en-IT" dirty="0"/>
              <a:t>Pay-per-execute;</a:t>
            </a:r>
          </a:p>
        </p:txBody>
      </p:sp>
    </p:spTree>
    <p:extLst>
      <p:ext uri="{BB962C8B-B14F-4D97-AF65-F5344CB8AC3E}">
        <p14:creationId xmlns:p14="http://schemas.microsoft.com/office/powerpoint/2010/main" val="57508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C6D4-6414-857B-C81A-732E0DC86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5982-FC93-466E-F46A-A548E59C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2" y="273847"/>
            <a:ext cx="7511498" cy="704053"/>
          </a:xfrm>
        </p:spPr>
        <p:txBody>
          <a:bodyPr>
            <a:normAutofit/>
          </a:bodyPr>
          <a:lstStyle/>
          <a:p>
            <a:r>
              <a:rPr lang="en-IT" dirty="0"/>
              <a:t>Serverless Computing and Function-as-a-Service: a Primer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530A44D-267B-EA95-DB64-2F57E1FB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090668"/>
            <a:ext cx="6319632" cy="3563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24DBF6-1D25-2477-EDFC-3AF248D232E0}"/>
              </a:ext>
            </a:extLst>
          </p:cNvPr>
          <p:cNvSpPr/>
          <p:nvPr/>
        </p:nvSpPr>
        <p:spPr>
          <a:xfrm>
            <a:off x="1591916" y="3001324"/>
            <a:ext cx="1679171" cy="144117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6A619-3FDF-F011-F12D-44559F768DE5}"/>
              </a:ext>
            </a:extLst>
          </p:cNvPr>
          <p:cNvSpPr txBox="1"/>
          <p:nvPr/>
        </p:nvSpPr>
        <p:spPr>
          <a:xfrm>
            <a:off x="1591916" y="260465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IL METALLO!</a:t>
            </a:r>
          </a:p>
        </p:txBody>
      </p:sp>
      <p:pic>
        <p:nvPicPr>
          <p:cNvPr id="9" name="Picture 8" descr="C:\Users\Andy\AppData\Local\Microsoft\Windows\Temporary Internet Files\Content.IE5\OQIHRKSF\MCj04418090000[1].png">
            <a:extLst>
              <a:ext uri="{FF2B5EF4-FFF2-40B4-BE49-F238E27FC236}">
                <a16:creationId xmlns:a16="http://schemas.microsoft.com/office/drawing/2014/main" id="{D872A34E-B35C-8E21-AD8A-BD70549E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9444" b="22222"/>
          <a:stretch>
            <a:fillRect/>
          </a:stretch>
        </p:blipFill>
        <p:spPr bwMode="auto">
          <a:xfrm>
            <a:off x="5013960" y="2778238"/>
            <a:ext cx="27432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032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0A115D-78E9-AF48-9C08-8A58E82D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02390"/>
            <a:ext cx="8496000" cy="681382"/>
          </a:xfrm>
        </p:spPr>
        <p:txBody>
          <a:bodyPr>
            <a:normAutofit/>
          </a:bodyPr>
          <a:lstStyle/>
          <a:p>
            <a:r>
              <a:rPr lang="en-US" dirty="0"/>
              <a:t>For Example: AWS Architecture – Lambda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50BAD8-EC31-B44A-A1EE-15753C4A5529}"/>
              </a:ext>
            </a:extLst>
          </p:cNvPr>
          <p:cNvSpPr txBox="1">
            <a:spLocks/>
          </p:cNvSpPr>
          <p:nvPr/>
        </p:nvSpPr>
        <p:spPr>
          <a:xfrm>
            <a:off x="1485900" y="1143000"/>
            <a:ext cx="61722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 fontScale="92500" lnSpcReduction="10000"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code without servers:</a:t>
            </a:r>
          </a:p>
          <a:p>
            <a:pPr lvl="1"/>
            <a:r>
              <a:rPr lang="en-US" dirty="0"/>
              <a:t>Supports Node.js, Python, Java, C#, and Go;</a:t>
            </a:r>
          </a:p>
          <a:p>
            <a:pPr lvl="1"/>
            <a:r>
              <a:rPr lang="en-US" dirty="0"/>
              <a:t>Can use existing libraries;</a:t>
            </a:r>
          </a:p>
          <a:p>
            <a:pPr lvl="1"/>
            <a:endParaRPr lang="en-US" dirty="0"/>
          </a:p>
          <a:p>
            <a:r>
              <a:rPr lang="en-US" dirty="0"/>
              <a:t>Upload functions, then configure triggers;</a:t>
            </a:r>
          </a:p>
          <a:p>
            <a:endParaRPr lang="en-US" dirty="0"/>
          </a:p>
          <a:p>
            <a:r>
              <a:rPr lang="en-US" dirty="0"/>
              <a:t>Works closely with API gateway via proxy integration;</a:t>
            </a:r>
          </a:p>
          <a:p>
            <a:endParaRPr lang="en-US" dirty="0"/>
          </a:p>
          <a:p>
            <a:r>
              <a:rPr lang="en-US" dirty="0"/>
              <a:t>Functions reflect business logic and data access code;</a:t>
            </a:r>
          </a:p>
          <a:p>
            <a:endParaRPr lang="en-US" dirty="0"/>
          </a:p>
          <a:p>
            <a:r>
              <a:rPr lang="en-US" dirty="0"/>
              <a:t>Billed for compute cycles (function run-time);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A75B6-8A62-E247-9ED2-897A0C06DB1A}"/>
              </a:ext>
            </a:extLst>
          </p:cNvPr>
          <p:cNvSpPr txBox="1"/>
          <p:nvPr/>
        </p:nvSpPr>
        <p:spPr>
          <a:xfrm>
            <a:off x="147202" y="1409255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400" b="1" dirty="0"/>
              <a:t>VALUE </a:t>
            </a:r>
            <a:br>
              <a:rPr lang="en-IT" sz="1400" b="1" dirty="0"/>
            </a:br>
            <a:r>
              <a:rPr lang="en-IT" sz="1400" b="1" dirty="0"/>
              <a:t>PROPOSITION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ECEEB-297A-A643-9D6F-67AA62052B55}"/>
              </a:ext>
            </a:extLst>
          </p:cNvPr>
          <p:cNvSpPr txBox="1"/>
          <p:nvPr/>
        </p:nvSpPr>
        <p:spPr>
          <a:xfrm>
            <a:off x="561989" y="227968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How?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A86E3C5-FA33-1848-8D66-299787D7F225}"/>
              </a:ext>
            </a:extLst>
          </p:cNvPr>
          <p:cNvSpPr/>
          <p:nvPr/>
        </p:nvSpPr>
        <p:spPr>
          <a:xfrm>
            <a:off x="863103" y="2729987"/>
            <a:ext cx="199675" cy="1593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5B7D52-47F1-2147-AE5D-2F8BC6AE2021}"/>
              </a:ext>
            </a:extLst>
          </p:cNvPr>
          <p:cNvSpPr/>
          <p:nvPr/>
        </p:nvSpPr>
        <p:spPr>
          <a:xfrm>
            <a:off x="1520072" y="1537737"/>
            <a:ext cx="189817" cy="2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2290" name="Picture 2" descr="AWS Lambda - Wikipedia">
            <a:extLst>
              <a:ext uri="{FF2B5EF4-FFF2-40B4-BE49-F238E27FC236}">
                <a16:creationId xmlns:a16="http://schemas.microsoft.com/office/drawing/2014/main" id="{265BC8EB-BB97-4A4E-8B4E-3E3ECD849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0" t="15541" r="18059" b="15961"/>
          <a:stretch/>
        </p:blipFill>
        <p:spPr bwMode="auto">
          <a:xfrm>
            <a:off x="7623928" y="1143000"/>
            <a:ext cx="1041574" cy="11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0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7B6-10F1-FD46-81FA-6274B5D6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Thumbnail Generation</a:t>
            </a:r>
          </a:p>
        </p:txBody>
      </p:sp>
      <p:pic>
        <p:nvPicPr>
          <p:cNvPr id="13314" name="Picture 2" descr="AWS Step Functions Use Cases | Serverless Microservice Orchestration |  Amazon Web Services">
            <a:extLst>
              <a:ext uri="{FF2B5EF4-FFF2-40B4-BE49-F238E27FC236}">
                <a16:creationId xmlns:a16="http://schemas.microsoft.com/office/drawing/2014/main" id="{61B367F1-C6D5-454A-80C1-D517EA6A5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5268" r="2728" b="2643"/>
          <a:stretch/>
        </p:blipFill>
        <p:spPr bwMode="auto">
          <a:xfrm>
            <a:off x="0" y="1060589"/>
            <a:ext cx="9144000" cy="408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2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D673-E94B-1A44-9070-1CC3A331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For Example: </a:t>
            </a:r>
            <a:r>
              <a:rPr lang="en-US" dirty="0"/>
              <a:t>Extract, Transform and Load (ETL) Data Pipelines</a:t>
            </a:r>
            <a:r>
              <a:rPr lang="en-IT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5050EA-E837-9248-85E0-D308F0A177C6}"/>
              </a:ext>
            </a:extLst>
          </p:cNvPr>
          <p:cNvSpPr txBox="1">
            <a:spLocks/>
          </p:cNvSpPr>
          <p:nvPr/>
        </p:nvSpPr>
        <p:spPr>
          <a:xfrm>
            <a:off x="483761" y="911290"/>
            <a:ext cx="8031589" cy="53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 fontScale="97500"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sz="1600" dirty="0"/>
          </a:p>
        </p:txBody>
      </p:sp>
      <p:sp>
        <p:nvSpPr>
          <p:cNvPr id="6" name="API GW available for free, without limits.">
            <a:extLst>
              <a:ext uri="{FF2B5EF4-FFF2-40B4-BE49-F238E27FC236}">
                <a16:creationId xmlns:a16="http://schemas.microsoft.com/office/drawing/2014/main" id="{D3EC3466-08E6-4542-89BA-4E42DBF9FFB5}"/>
              </a:ext>
            </a:extLst>
          </p:cNvPr>
          <p:cNvSpPr/>
          <p:nvPr/>
        </p:nvSpPr>
        <p:spPr>
          <a:xfrm>
            <a:off x="1039198" y="1002879"/>
            <a:ext cx="7476151" cy="41934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5725" tIns="85725" rIns="85725" bIns="85725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16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1D56C-8042-2141-B074-0D81920D0790}"/>
              </a:ext>
            </a:extLst>
          </p:cNvPr>
          <p:cNvSpPr/>
          <p:nvPr/>
        </p:nvSpPr>
        <p:spPr>
          <a:xfrm>
            <a:off x="1222987" y="4356162"/>
            <a:ext cx="7108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kern="0" spc="-23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3986E-6DA8-F14B-97BF-EE1741B5102B}"/>
              </a:ext>
            </a:extLst>
          </p:cNvPr>
          <p:cNvGrpSpPr/>
          <p:nvPr/>
        </p:nvGrpSpPr>
        <p:grpSpPr>
          <a:xfrm>
            <a:off x="1657350" y="1430474"/>
            <a:ext cx="5848162" cy="2754885"/>
            <a:chOff x="3900623" y="3136528"/>
            <a:chExt cx="17842802" cy="88692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DF02845-E36B-EA4D-BEFC-6050002AAF68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1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1DC5B91-AF59-284F-B8F0-37B61F85B0EF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16B6362-4036-264A-BB77-F003BAD82085}"/>
                </a:ext>
              </a:extLst>
            </p:cNvPr>
            <p:cNvCxnSpPr>
              <a:cxnSpLocks/>
              <a:stCxn id="10" idx="6"/>
              <a:endCxn id="25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C231AB24-0686-ED49-BF47-0CB89513917F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EC5A5F-51D8-1C45-B477-F2796E00AB5B}"/>
                </a:ext>
              </a:extLst>
            </p:cNvPr>
            <p:cNvCxnSpPr>
              <a:cxnSpLocks/>
              <a:stCxn id="41" idx="3"/>
              <a:endCxn id="23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B464B6-1521-3945-BF27-1651DB5BE9C1}"/>
                </a:ext>
              </a:extLst>
            </p:cNvPr>
            <p:cNvGrpSpPr/>
            <p:nvPr/>
          </p:nvGrpSpPr>
          <p:grpSpPr>
            <a:xfrm>
              <a:off x="12275857" y="5686186"/>
              <a:ext cx="5723191" cy="4431034"/>
              <a:chOff x="11307237" y="5367939"/>
              <a:chExt cx="6238212" cy="4809116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9136B9A-7B3C-D843-9411-29B0E6CFB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A6F24C2-DCDF-2B42-AB75-E2A846AEEC47}"/>
                  </a:ext>
                </a:extLst>
              </p:cNvPr>
              <p:cNvSpPr/>
              <p:nvPr/>
            </p:nvSpPr>
            <p:spPr>
              <a:xfrm>
                <a:off x="11307237" y="9262943"/>
                <a:ext cx="6238212" cy="914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1100" b="1" i="1" dirty="0"/>
                  <a:t>Analyze, Annotate / Enhance</a:t>
                </a:r>
              </a:p>
            </p:txBody>
          </p:sp>
          <p:cxnSp>
            <p:nvCxnSpPr>
              <p:cNvPr id="45" name="Elbow Connector 44">
                <a:extLst>
                  <a:ext uri="{FF2B5EF4-FFF2-40B4-BE49-F238E27FC236}">
                    <a16:creationId xmlns:a16="http://schemas.microsoft.com/office/drawing/2014/main" id="{77641A38-F4B0-1349-B5BA-5F13A555EDD7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E54D0826-FD6E-764A-89E7-30A60461A8B9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03A611-4F43-DE43-B379-AA56E802C8E8}"/>
                </a:ext>
              </a:extLst>
            </p:cNvPr>
            <p:cNvSpPr/>
            <p:nvPr/>
          </p:nvSpPr>
          <p:spPr>
            <a:xfrm>
              <a:off x="7811606" y="5977940"/>
              <a:ext cx="3438186" cy="842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dirty="0"/>
                <a:t>Data-at-Rest</a:t>
              </a:r>
              <a:endParaRPr lang="en-US" sz="11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3F9F33-36FB-6E44-AA9F-C002C057869B}"/>
                </a:ext>
              </a:extLst>
            </p:cNvPr>
            <p:cNvSpPr/>
            <p:nvPr/>
          </p:nvSpPr>
          <p:spPr>
            <a:xfrm>
              <a:off x="16036968" y="6154550"/>
              <a:ext cx="3323676" cy="1387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dirty="0"/>
                <a:t>Enhanced Data</a:t>
              </a:r>
              <a:endParaRPr lang="en-US" sz="11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662AC67-DED5-E04B-9B43-3B21FF5EEEC9}"/>
                </a:ext>
              </a:extLst>
            </p:cNvPr>
            <p:cNvGrpSpPr/>
            <p:nvPr/>
          </p:nvGrpSpPr>
          <p:grpSpPr>
            <a:xfrm>
              <a:off x="8279972" y="4178701"/>
              <a:ext cx="1600462" cy="1896254"/>
              <a:chOff x="8681108" y="3943213"/>
              <a:chExt cx="1991110" cy="212219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9D15BC9-0492-A74A-905D-0C758621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919B96-4FEF-E942-BE0C-2EB90A2865D2}"/>
                  </a:ext>
                </a:extLst>
              </p:cNvPr>
              <p:cNvSpPr/>
              <p:nvPr/>
            </p:nvSpPr>
            <p:spPr>
              <a:xfrm>
                <a:off x="9192459" y="4751221"/>
                <a:ext cx="1479759" cy="94260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A8D305-5CDB-0A41-8A6E-AACD31802CD0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EF993DC-C416-7E4F-B872-A1CA2FBD7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86BCCD2-B8D6-0B45-ABC3-95490C04E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FDC143-C2D6-D54B-83FE-5656957693F1}"/>
                </a:ext>
              </a:extLst>
            </p:cNvPr>
            <p:cNvSpPr/>
            <p:nvPr/>
          </p:nvSpPr>
          <p:spPr>
            <a:xfrm>
              <a:off x="12968112" y="3780381"/>
              <a:ext cx="2961497" cy="842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dirty="0"/>
                <a:t>Transform</a:t>
              </a:r>
              <a:endParaRPr lang="en-US" sz="11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6B8D42-369F-9442-A9E3-76D56F93FBB4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3565385"/>
              <a:chOff x="6776781" y="4506690"/>
              <a:chExt cx="2692557" cy="356538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4919BDF-B54A-AF48-A14C-63E490D3C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F6BB91-DD21-594A-B721-5A4E2A7B7778}"/>
                  </a:ext>
                </a:extLst>
              </p:cNvPr>
              <p:cNvSpPr/>
              <p:nvPr/>
            </p:nvSpPr>
            <p:spPr>
              <a:xfrm>
                <a:off x="7183746" y="6684845"/>
                <a:ext cx="2285592" cy="1387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Raw Data</a:t>
                </a:r>
                <a:endParaRPr lang="en-US" sz="11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A95180E-8D31-7345-926E-16AD35F42A53}"/>
                </a:ext>
              </a:extLst>
            </p:cNvPr>
            <p:cNvGrpSpPr/>
            <p:nvPr/>
          </p:nvGrpSpPr>
          <p:grpSpPr>
            <a:xfrm>
              <a:off x="7329748" y="6908490"/>
              <a:ext cx="3614222" cy="2695991"/>
              <a:chOff x="9904028" y="7608230"/>
              <a:chExt cx="3614222" cy="269599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36D4D5-58D4-374D-8161-D0C4934F791D}"/>
                  </a:ext>
                </a:extLst>
              </p:cNvPr>
              <p:cNvSpPr/>
              <p:nvPr/>
            </p:nvSpPr>
            <p:spPr>
              <a:xfrm>
                <a:off x="9904028" y="9461975"/>
                <a:ext cx="3614222" cy="842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/>
                  <a:t>Data-in-Motion</a:t>
                </a:r>
                <a:endParaRPr lang="en-US" sz="1100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AF11681-C4B3-024F-8FA0-0E301DFEF44E}"/>
                  </a:ext>
                </a:extLst>
              </p:cNvPr>
              <p:cNvGrpSpPr/>
              <p:nvPr/>
            </p:nvGrpSpPr>
            <p:grpSpPr>
              <a:xfrm>
                <a:off x="10388698" y="7608230"/>
                <a:ext cx="2644890" cy="1866289"/>
                <a:chOff x="7946116" y="8490423"/>
                <a:chExt cx="2882901" cy="2034235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D9AAE6C-0226-F64B-B994-027FF6E23F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6" y="8670458"/>
                  <a:ext cx="2882901" cy="1854200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CD6B1F0-F1B1-6740-A296-1671D4D8BE9A}"/>
                    </a:ext>
                  </a:extLst>
                </p:cNvPr>
                <p:cNvSpPr/>
                <p:nvPr/>
              </p:nvSpPr>
              <p:spPr>
                <a:xfrm>
                  <a:off x="8546597" y="8490423"/>
                  <a:ext cx="2074785" cy="918039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AC56946-A041-0E45-9CD3-62D73391BEC2}"/>
                </a:ext>
              </a:extLst>
            </p:cNvPr>
            <p:cNvCxnSpPr>
              <a:cxnSpLocks/>
              <a:stCxn id="35" idx="3"/>
              <a:endCxn id="23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14EE3-12AE-1F4A-9ECE-0AC55EA20420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1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64BEE28-957C-2940-A6D2-4001C89481A0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5EABAB-7B6E-8C41-85E3-E97B56C2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A95A97-6153-C94E-B82F-A37EC8356F1B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2065207"/>
              <a:chOff x="9914202" y="10202048"/>
              <a:chExt cx="3614222" cy="2065207"/>
            </a:xfrm>
          </p:grpSpPr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CB73C3D4-B05D-A345-909F-C85FEB090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F120AF2-C483-D845-9EC0-8054D6358E76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842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11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8AE3D53-B410-2D4D-9493-09E8EE144847}"/>
                </a:ext>
              </a:extLst>
            </p:cNvPr>
            <p:cNvCxnSpPr>
              <a:cxnSpLocks/>
              <a:stCxn id="37" idx="3"/>
              <a:endCxn id="31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46E232A-1824-614C-929F-2F9AF14213DE}"/>
                </a:ext>
              </a:extLst>
            </p:cNvPr>
            <p:cNvCxnSpPr>
              <a:cxnSpLocks/>
              <a:stCxn id="31" idx="3"/>
              <a:endCxn id="23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CDD46-11A9-C443-8910-E3F25ECE14FF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3211A6-7D97-D24C-9942-1A245A72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821B770-62EC-CD44-8857-29DBD9A6C9EF}"/>
              </a:ext>
            </a:extLst>
          </p:cNvPr>
          <p:cNvSpPr/>
          <p:nvPr/>
        </p:nvSpPr>
        <p:spPr>
          <a:xfrm>
            <a:off x="582138" y="3100096"/>
            <a:ext cx="2115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342900" lvl="1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12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12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70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CF6525-B8C0-6641-A34F-F8D3B1A7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95" y="56665"/>
            <a:ext cx="6272010" cy="83978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No server to provision (nor roles and whatnot)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515A84-F241-2B46-92D6-6087454A216B}"/>
              </a:ext>
            </a:extLst>
          </p:cNvPr>
          <p:cNvSpPr txBox="1">
            <a:spLocks/>
          </p:cNvSpPr>
          <p:nvPr/>
        </p:nvSpPr>
        <p:spPr>
          <a:xfrm>
            <a:off x="794908" y="1176957"/>
            <a:ext cx="7554184" cy="479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en-US" i="1"/>
              <a:t>«AWS Lambda lets you run code without provisioning or managing servers». 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FaaS is about running backend code </a:t>
            </a:r>
            <a:r>
              <a:rPr lang="en-US" b="1"/>
              <a:t>without managing your own server </a:t>
            </a:r>
            <a:r>
              <a:rPr lang="en-US"/>
              <a:t>systems or your own </a:t>
            </a:r>
            <a:r>
              <a:rPr lang="en-US" b="1"/>
              <a:t>long-lived server applications</a:t>
            </a:r>
            <a:r>
              <a:rPr lang="en-US"/>
              <a:t>.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A server isn’t needed, nor an application (in the server) that is running </a:t>
            </a:r>
            <a:r>
              <a:rPr lang="en-US" b="1"/>
              <a:t>constantly</a:t>
            </a:r>
            <a:r>
              <a:rPr lang="en-US"/>
              <a:t>.</a:t>
            </a:r>
          </a:p>
          <a:p>
            <a:pPr lvl="1">
              <a:defRPr/>
            </a:pPr>
            <a:r>
              <a:rPr lang="en-US" i="1">
                <a:solidFill>
                  <a:srgbClr val="242852"/>
                </a:solidFill>
              </a:rPr>
              <a:t>No Server, VM, Container for long running applications</a:t>
            </a:r>
          </a:p>
          <a:p>
            <a:pPr marL="457200" lvl="1" indent="0">
              <a:buFontTx/>
              <a:buNone/>
              <a:defRPr/>
            </a:pPr>
            <a:endParaRPr lang="en-US" i="1">
              <a:solidFill>
                <a:srgbClr val="242852"/>
              </a:solidFill>
            </a:endParaRPr>
          </a:p>
          <a:p>
            <a:pPr marL="0" indent="0">
              <a:buFont typeface="Wingdings" charset="2"/>
              <a:buNone/>
              <a:defRPr/>
            </a:pP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E365EE4-5301-BE46-990B-331E075539F6}"/>
              </a:ext>
            </a:extLst>
          </p:cNvPr>
          <p:cNvSpPr txBox="1">
            <a:spLocks/>
          </p:cNvSpPr>
          <p:nvPr/>
        </p:nvSpPr>
        <p:spPr>
          <a:xfrm>
            <a:off x="2873100" y="6543380"/>
            <a:ext cx="937330" cy="2290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E78FC82-598C-D54E-B07B-752222DD1CF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05C893A-101A-9245-ADD6-10978366E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26" y="1184366"/>
            <a:ext cx="7470866" cy="865233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5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4932464-6F30-0646-B23C-BD6AA330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028" y="114976"/>
            <a:ext cx="5635944" cy="848237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Subsecond</a:t>
            </a:r>
            <a:r>
              <a:rPr lang="en-US" dirty="0"/>
              <a:t> metering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57594F-3F72-0648-9B80-6B06D0DE64F3}"/>
              </a:ext>
            </a:extLst>
          </p:cNvPr>
          <p:cNvSpPr txBox="1">
            <a:spLocks/>
          </p:cNvSpPr>
          <p:nvPr/>
        </p:nvSpPr>
        <p:spPr>
          <a:xfrm>
            <a:off x="936413" y="1363874"/>
            <a:ext cx="6788089" cy="483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en-US" i="1"/>
              <a:t>«You pay only for the compute time you consume - there is no charge when your code is not running». 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With AWS Lambda, you are charged </a:t>
            </a:r>
          </a:p>
          <a:p>
            <a:pPr>
              <a:buFontTx/>
              <a:buChar char="-"/>
              <a:defRPr/>
            </a:pPr>
            <a:r>
              <a:rPr lang="en-US"/>
              <a:t>for every 100ms your code executes and </a:t>
            </a:r>
          </a:p>
          <a:p>
            <a:pPr>
              <a:buFontTx/>
              <a:buChar char="-"/>
              <a:defRPr/>
            </a:pPr>
            <a:r>
              <a:rPr lang="en-US"/>
              <a:t>number of times your code is triggered. </a:t>
            </a:r>
          </a:p>
          <a:p>
            <a:pPr>
              <a:buFontTx/>
              <a:buChar char="-"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 u="sng"/>
              <a:t>You don't pay anything when your code isn't running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46D763D-1737-0D4B-8603-7BD3CE7118D6}"/>
              </a:ext>
            </a:extLst>
          </p:cNvPr>
          <p:cNvSpPr txBox="1">
            <a:spLocks/>
          </p:cNvSpPr>
          <p:nvPr/>
        </p:nvSpPr>
        <p:spPr>
          <a:xfrm>
            <a:off x="2343569" y="6776206"/>
            <a:ext cx="842272" cy="2313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9C76FA3-B749-8949-8C8B-6B8BB7CB324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A3EB2B5-4660-4848-A96F-F3A258795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83" y="1410789"/>
            <a:ext cx="6713220" cy="873941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2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AF3C42-D639-3C49-9D37-42909A44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118" y="0"/>
            <a:ext cx="6571764" cy="838200"/>
          </a:xfrm>
        </p:spPr>
        <p:txBody>
          <a:bodyPr/>
          <a:lstStyle/>
          <a:p>
            <a:pPr>
              <a:defRPr/>
            </a:pPr>
            <a:r>
              <a:rPr lang="en-US"/>
              <a:t>Language agnostic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00091A-0B54-3740-B293-70BC59254168}"/>
              </a:ext>
            </a:extLst>
          </p:cNvPr>
          <p:cNvSpPr txBox="1">
            <a:spLocks/>
          </p:cNvSpPr>
          <p:nvPr/>
        </p:nvSpPr>
        <p:spPr>
          <a:xfrm>
            <a:off x="880439" y="1290501"/>
            <a:ext cx="7915217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en-US" i="1"/>
              <a:t>«With Lambda, you can run code for virtually any type of application or backend service - all with zero administration». </a:t>
            </a:r>
          </a:p>
          <a:p>
            <a:pPr marL="0" indent="0">
              <a:buFont typeface="Wingdings" charset="2"/>
              <a:buNone/>
              <a:defRPr/>
            </a:pPr>
            <a:endParaRPr lang="en-US" i="1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FaaS offerings </a:t>
            </a:r>
            <a:r>
              <a:rPr lang="en-US" u="sng"/>
              <a:t>do not require coding to a specific framework or library</a:t>
            </a:r>
            <a:r>
              <a:rPr lang="en-US"/>
              <a:t>. FaaS functions are regular applications.</a:t>
            </a:r>
          </a:p>
          <a:p>
            <a:pPr marL="0" indent="0">
              <a:buFont typeface="Wingdings" charset="2"/>
              <a:buNone/>
              <a:defRPr/>
            </a:pPr>
            <a:endParaRPr lang="en-US" i="1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AWS Lambda functions can be implemented in Javascript, Python, Go, any JVM language (Java, Clojure, Scala, etc.), or any .NET language. </a:t>
            </a:r>
          </a:p>
          <a:p>
            <a:pPr marL="0" indent="0">
              <a:buFont typeface="Wingdings" charset="2"/>
              <a:buNone/>
              <a:defRPr/>
            </a:pPr>
            <a:endParaRPr lang="en-US" b="1"/>
          </a:p>
          <a:p>
            <a:pPr marL="0" indent="0">
              <a:buFont typeface="Wingdings" charset="2"/>
              <a:buNone/>
              <a:defRPr/>
            </a:pPr>
            <a:r>
              <a:rPr lang="en-US" b="1"/>
              <a:t>Or any language that can compile down to a Unix process or a Docker container.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endParaRPr lang="en-US" i="1"/>
          </a:p>
          <a:p>
            <a:pPr marL="0" indent="0">
              <a:buFont typeface="Wingdings" charset="2"/>
              <a:buNone/>
              <a:defRPr/>
            </a:pP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51E1657-491A-E144-9D40-D8CAAD4C2ED9}"/>
              </a:ext>
            </a:extLst>
          </p:cNvPr>
          <p:cNvSpPr txBox="1">
            <a:spLocks/>
          </p:cNvSpPr>
          <p:nvPr/>
        </p:nvSpPr>
        <p:spPr>
          <a:xfrm>
            <a:off x="3274868" y="6648314"/>
            <a:ext cx="982127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686FCC1-ECC7-394E-80FD-330F579B56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4859085-0633-2C49-AAF7-EFBFD53F5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39" y="1290501"/>
            <a:ext cx="7827917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4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8969B-76EE-A04D-9BDB-7B652D47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091" y="0"/>
            <a:ext cx="5661452" cy="838200"/>
          </a:xfrm>
        </p:spPr>
        <p:txBody>
          <a:bodyPr/>
          <a:lstStyle/>
          <a:p>
            <a:pPr>
              <a:defRPr/>
            </a:pPr>
            <a:r>
              <a:rPr lang="it-IT" dirty="0"/>
              <a:t>Resource </a:t>
            </a:r>
            <a:r>
              <a:rPr lang="it-IT" dirty="0" err="1"/>
              <a:t>provisioning</a:t>
            </a:r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12DA7-577C-0549-9D3E-10A94E448A4D}"/>
              </a:ext>
            </a:extLst>
          </p:cNvPr>
          <p:cNvSpPr txBox="1">
            <a:spLocks/>
          </p:cNvSpPr>
          <p:nvPr/>
        </p:nvSpPr>
        <p:spPr>
          <a:xfrm>
            <a:off x="1010193" y="1255666"/>
            <a:ext cx="6818811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en-US" i="1"/>
              <a:t>«Just upload your code and Lambda takes care of everything required to run» 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Deployment is very different from traditional systems since </a:t>
            </a:r>
            <a:r>
              <a:rPr lang="en-US" u="sng"/>
              <a:t>we have no server applications to configure.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 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In a FaaS environment, we upload the code for our function to the FaaS provider, and </a:t>
            </a:r>
            <a:r>
              <a:rPr lang="en-US" u="sng"/>
              <a:t>the provider does everything necessary for provisioning resources, instantiating VMs, managing processes, etc.</a:t>
            </a:r>
          </a:p>
          <a:p>
            <a:pPr marL="0" indent="0">
              <a:buFont typeface="Wingdings" charset="2"/>
              <a:buNone/>
              <a:defRPr/>
            </a:pP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1D82373-5069-9E4B-B087-27233CAD51E8}"/>
              </a:ext>
            </a:extLst>
          </p:cNvPr>
          <p:cNvSpPr txBox="1">
            <a:spLocks/>
          </p:cNvSpPr>
          <p:nvPr/>
        </p:nvSpPr>
        <p:spPr>
          <a:xfrm>
            <a:off x="2444259" y="6613479"/>
            <a:ext cx="846084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952C885-D7E7-6346-BB33-7E3FD2FAEB2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588DD4D-3ECA-404D-ABB3-581C8F52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01" y="1255666"/>
            <a:ext cx="6743604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T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5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8F6616-80BC-AA4F-9D85-9664C1F1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73" y="94501"/>
            <a:ext cx="5704835" cy="838200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scalability</a:t>
            </a:r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0D38D0-26FA-0941-9358-C5AEE410555D}"/>
              </a:ext>
            </a:extLst>
          </p:cNvPr>
          <p:cNvSpPr txBox="1">
            <a:spLocks/>
          </p:cNvSpPr>
          <p:nvPr/>
        </p:nvSpPr>
        <p:spPr>
          <a:xfrm>
            <a:off x="1136468" y="1220832"/>
            <a:ext cx="6871063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en-US" i="1"/>
              <a:t>«and scale your code with high availability.</a:t>
            </a:r>
          </a:p>
          <a:p>
            <a:pPr>
              <a:buFont typeface="Wingdings" charset="2"/>
              <a:buBlip>
                <a:blip r:embed="rId2"/>
              </a:buBlip>
              <a:defRPr/>
            </a:pPr>
            <a:endParaRPr lang="en-US" i="1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Horizontal scaling is completely </a:t>
            </a:r>
            <a:r>
              <a:rPr lang="en-US" b="1"/>
              <a:t>automatic</a:t>
            </a:r>
            <a:r>
              <a:rPr lang="en-US"/>
              <a:t>, </a:t>
            </a:r>
            <a:r>
              <a:rPr lang="en-US" b="1"/>
              <a:t>elastic</a:t>
            </a:r>
            <a:r>
              <a:rPr lang="en-US"/>
              <a:t>, and managed by the provider. 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If your system needs to be processing 100 requests in parallel the provider will handle that without any extra configuration on your part. </a:t>
            </a:r>
          </a:p>
          <a:p>
            <a:pPr marL="0" indent="0">
              <a:buFont typeface="Wingdings" charset="2"/>
              <a:buNone/>
              <a:defRPr/>
            </a:pPr>
            <a:endParaRPr lang="en-US"/>
          </a:p>
          <a:p>
            <a:pPr marL="0" indent="0">
              <a:buFont typeface="Wingdings" charset="2"/>
              <a:buNone/>
              <a:defRPr/>
            </a:pPr>
            <a:r>
              <a:rPr lang="en-US"/>
              <a:t>With FaaS </a:t>
            </a:r>
            <a:r>
              <a:rPr lang="en-US" b="1"/>
              <a:t>the vendor handles all underlying resource provisioning and allocation</a:t>
            </a:r>
            <a:r>
              <a:rPr lang="en-US"/>
              <a:t>—no cluster or VM management is required by the user at all.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44D51-85C7-4C4C-8ED2-0BBBD701DA90}"/>
              </a:ext>
            </a:extLst>
          </p:cNvPr>
          <p:cNvSpPr txBox="1">
            <a:spLocks/>
          </p:cNvSpPr>
          <p:nvPr/>
        </p:nvSpPr>
        <p:spPr>
          <a:xfrm>
            <a:off x="2616302" y="6578645"/>
            <a:ext cx="852568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9D97068-6909-7F4F-B245-069F097C93B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4000985-9283-564F-8306-52750A6A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952" y="1220832"/>
            <a:ext cx="6795279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T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8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8E8443-1BC9-D24E-83DE-5BB93436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82" y="30253"/>
            <a:ext cx="6941244" cy="838200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Events</a:t>
            </a:r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DB8BBD-B085-FB44-87EC-9FF581216C7B}"/>
              </a:ext>
            </a:extLst>
          </p:cNvPr>
          <p:cNvSpPr txBox="1">
            <a:spLocks/>
          </p:cNvSpPr>
          <p:nvPr/>
        </p:nvSpPr>
        <p:spPr>
          <a:xfrm>
            <a:off x="783771" y="1351461"/>
            <a:ext cx="8360229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it-IT" i="1"/>
              <a:t>«You can set up your code to automatically trigger from other AWS services» </a:t>
            </a:r>
          </a:p>
          <a:p>
            <a:pPr marL="0" indent="0">
              <a:buFont typeface="Wingdings" charset="2"/>
              <a:buNone/>
              <a:defRPr/>
            </a:pPr>
            <a:endParaRPr lang="it-IT"/>
          </a:p>
          <a:p>
            <a:pPr marL="0" indent="0">
              <a:buFont typeface="Wingdings" charset="2"/>
              <a:buNone/>
              <a:defRPr/>
            </a:pPr>
            <a:r>
              <a:rPr lang="it-IT"/>
              <a:t>Functions in FaaS are typically </a:t>
            </a:r>
            <a:r>
              <a:rPr lang="it-IT" u="sng"/>
              <a:t>triggered by </a:t>
            </a:r>
            <a:r>
              <a:rPr lang="it-IT" b="1" u="sng"/>
              <a:t>event</a:t>
            </a:r>
            <a:r>
              <a:rPr lang="it-IT" u="sng"/>
              <a:t> types defined by the provider</a:t>
            </a:r>
            <a:r>
              <a:rPr lang="it-IT"/>
              <a:t>.</a:t>
            </a:r>
          </a:p>
          <a:p>
            <a:pPr marL="0" indent="0">
              <a:buFont typeface="Wingdings" charset="2"/>
              <a:buNone/>
              <a:defRPr/>
            </a:pPr>
            <a:r>
              <a:rPr lang="it-IT"/>
              <a:t> </a:t>
            </a:r>
          </a:p>
          <a:p>
            <a:pPr marL="0" indent="0">
              <a:buFont typeface="Wingdings" charset="2"/>
              <a:buNone/>
              <a:defRPr/>
            </a:pPr>
            <a:r>
              <a:rPr lang="it-IT"/>
              <a:t>Amazon AWS includes 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it-IT"/>
              <a:t>S3 (file/object) updates, 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it-IT"/>
              <a:t>time (scheduled tasks), 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it-IT"/>
              <a:t>and messages added to a message bus.</a:t>
            </a:r>
          </a:p>
          <a:p>
            <a:pPr marL="0" indent="0">
              <a:buFont typeface="Wingdings" charset="2"/>
              <a:buNone/>
              <a:defRPr/>
            </a:pPr>
            <a:endParaRPr lang="it-I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F335FB8-5554-9D49-B231-CCD860DF81E5}"/>
              </a:ext>
            </a:extLst>
          </p:cNvPr>
          <p:cNvSpPr txBox="1">
            <a:spLocks/>
          </p:cNvSpPr>
          <p:nvPr/>
        </p:nvSpPr>
        <p:spPr>
          <a:xfrm>
            <a:off x="3567994" y="6709274"/>
            <a:ext cx="1037345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B17EA2-1F7A-6543-9F8D-BDB22A8081B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817EFAB-7B3A-7F42-9529-36CBD8DF8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0" y="1351461"/>
            <a:ext cx="7363418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T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90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B59A17-685B-9747-A9D6-D4C218BB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128" y="0"/>
            <a:ext cx="6109741" cy="838200"/>
          </a:xfrm>
        </p:spPr>
        <p:txBody>
          <a:bodyPr/>
          <a:lstStyle/>
          <a:p>
            <a:pPr>
              <a:defRPr/>
            </a:pPr>
            <a:r>
              <a:rPr lang="it-IT" dirty="0"/>
              <a:t>http </a:t>
            </a:r>
            <a:r>
              <a:rPr lang="it-IT" dirty="0" err="1"/>
              <a:t>requests</a:t>
            </a:r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4420D-BAAA-E04D-B56F-F5E20756E160}"/>
              </a:ext>
            </a:extLst>
          </p:cNvPr>
          <p:cNvSpPr txBox="1">
            <a:spLocks/>
          </p:cNvSpPr>
          <p:nvPr/>
        </p:nvSpPr>
        <p:spPr>
          <a:xfrm>
            <a:off x="892628" y="1246958"/>
            <a:ext cx="7358743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2"/>
              </a:buBlip>
              <a:defRPr/>
            </a:pPr>
            <a:r>
              <a:rPr lang="it-IT" i="1"/>
              <a:t>«or call it directly from any web or mobile app.</a:t>
            </a:r>
            <a:endParaRPr lang="it-IT"/>
          </a:p>
          <a:p>
            <a:pPr marL="0" indent="0">
              <a:buFont typeface="Wingdings" charset="2"/>
              <a:buNone/>
              <a:defRPr/>
            </a:pPr>
            <a:endParaRPr lang="it-IT"/>
          </a:p>
          <a:p>
            <a:pPr marL="0" indent="0">
              <a:buFont typeface="Wingdings" charset="2"/>
              <a:buNone/>
              <a:defRPr/>
            </a:pPr>
            <a:r>
              <a:rPr lang="it-IT"/>
              <a:t>Most providers also allow functions to be triggered as a response to an HTTP requests by using a component called </a:t>
            </a:r>
            <a:r>
              <a:rPr lang="it-IT" b="1"/>
              <a:t>API gateway</a:t>
            </a:r>
            <a:r>
              <a:rPr lang="it-IT"/>
              <a:t>. </a:t>
            </a:r>
            <a:endParaRPr lang="it-I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8393E28-F44F-9E4B-BB5A-D1CE31F97C4F}"/>
              </a:ext>
            </a:extLst>
          </p:cNvPr>
          <p:cNvSpPr txBox="1">
            <a:spLocks/>
          </p:cNvSpPr>
          <p:nvPr/>
        </p:nvSpPr>
        <p:spPr>
          <a:xfrm>
            <a:off x="2799631" y="6604771"/>
            <a:ext cx="913079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171B961-61E3-7942-9D73-CB5C968C07F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25A2E34-660F-534F-BC8D-F5CDD3AE0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92" y="1246958"/>
            <a:ext cx="7277580" cy="863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T" altLang="en-IT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36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7B2E-DDBE-5FA4-5F93-05C00C64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1A35-A321-3503-410D-62D4D8F54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1028" name="Picture 4" descr="CosՏ un server Bare Metal? | OVHcloud Italia">
            <a:extLst>
              <a:ext uri="{FF2B5EF4-FFF2-40B4-BE49-F238E27FC236}">
                <a16:creationId xmlns:a16="http://schemas.microsoft.com/office/drawing/2014/main" id="{E9463829-02EE-7282-4265-FEDE882C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754" y="-170330"/>
            <a:ext cx="9405189" cy="62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8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0670FA-74CB-F043-8BDB-F9EDF5BD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511" y="426720"/>
            <a:ext cx="6796634" cy="41148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t-IT" dirty="0"/>
              <a:t>API Gateway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15FE3A-70BC-6A44-8667-1B29106F7854}"/>
              </a:ext>
            </a:extLst>
          </p:cNvPr>
          <p:cNvSpPr txBox="1">
            <a:spLocks noChangeArrowheads="1"/>
          </p:cNvSpPr>
          <p:nvPr/>
        </p:nvSpPr>
        <p:spPr>
          <a:xfrm>
            <a:off x="229733" y="2318180"/>
            <a:ext cx="8186057" cy="283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sz="2000" dirty="0">
                <a:ea typeface="ＭＳ Ｐゴシック" panose="020B0600070205080204" pitchFamily="34" charset="-128"/>
              </a:rPr>
              <a:t>An API gateway is an HTTP server where routes and endpoints are defined in configuration, and each route is associated with a resource to handle (</a:t>
            </a:r>
            <a:r>
              <a:rPr lang="en-US" altLang="en-IT" sz="2000" u="sng" dirty="0">
                <a:ea typeface="ＭＳ Ｐゴシック" panose="020B0600070205080204" pitchFamily="34" charset="-128"/>
              </a:rPr>
              <a:t>handler</a:t>
            </a:r>
            <a:r>
              <a:rPr lang="en-US" altLang="en-IT" sz="2000" dirty="0">
                <a:ea typeface="ＭＳ Ｐゴシック" panose="020B0600070205080204" pitchFamily="34" charset="-128"/>
              </a:rPr>
              <a:t>) that route. </a:t>
            </a:r>
          </a:p>
          <a:p>
            <a:r>
              <a:rPr lang="en-US" altLang="en-IT" sz="2000" dirty="0">
                <a:ea typeface="ＭＳ Ｐゴシック" panose="020B0600070205080204" pitchFamily="34" charset="-128"/>
              </a:rPr>
              <a:t>In a Serverless architecture such handlers are often </a:t>
            </a:r>
            <a:r>
              <a:rPr lang="en-US" altLang="en-IT" sz="2000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sz="2000" dirty="0">
                <a:ea typeface="ＭＳ Ｐゴシック" panose="020B0600070205080204" pitchFamily="34" charset="-128"/>
              </a:rPr>
              <a:t> functions.</a:t>
            </a:r>
          </a:p>
          <a:p>
            <a:endParaRPr lang="en-US" altLang="en-IT" sz="2000" dirty="0">
              <a:ea typeface="ＭＳ Ｐゴシック" panose="020B0600070205080204" pitchFamily="34" charset="-128"/>
            </a:endParaRPr>
          </a:p>
          <a:p>
            <a:r>
              <a:rPr lang="en-US" altLang="en-IT" sz="2000" dirty="0">
                <a:ea typeface="ＭＳ Ｐゴシック" panose="020B0600070205080204" pitchFamily="34" charset="-128"/>
              </a:rPr>
              <a:t>When an API gateway receives a request, it finds the routing configuration matching the request, and, in the case of a </a:t>
            </a:r>
            <a:r>
              <a:rPr lang="en-US" altLang="en-IT" sz="2000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sz="2000" dirty="0">
                <a:ea typeface="ＭＳ Ｐゴシック" panose="020B0600070205080204" pitchFamily="34" charset="-128"/>
              </a:rPr>
              <a:t>-backed route, will call the relevant </a:t>
            </a:r>
            <a:r>
              <a:rPr lang="en-US" altLang="en-IT" sz="2000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sz="2000" dirty="0">
                <a:ea typeface="ＭＳ Ｐゴシック" panose="020B0600070205080204" pitchFamily="34" charset="-128"/>
              </a:rPr>
              <a:t> function 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D78539-DE4B-6A4B-A7B8-9B8670C2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74" y="1166045"/>
            <a:ext cx="4673193" cy="13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20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5ACFEE-FB58-F04C-A9A6-1D84C7A6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758" y="308648"/>
            <a:ext cx="5982825" cy="6106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t-IT" dirty="0"/>
              <a:t>API Gateway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7F969F-0AEB-8447-A08A-9CA9C5963BB3}"/>
              </a:ext>
            </a:extLst>
          </p:cNvPr>
          <p:cNvSpPr txBox="1">
            <a:spLocks noChangeArrowheads="1"/>
          </p:cNvSpPr>
          <p:nvPr/>
        </p:nvSpPr>
        <p:spPr>
          <a:xfrm>
            <a:off x="142979" y="2958963"/>
            <a:ext cx="6596561" cy="218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 fontScale="85000" lnSpcReduction="20000"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en-IT" dirty="0">
                <a:ea typeface="ＭＳ Ｐゴシック" panose="020B0600070205080204" pitchFamily="34" charset="-128"/>
              </a:rPr>
              <a:t>The </a:t>
            </a:r>
            <a:r>
              <a:rPr lang="it-IT" altLang="en-IT" dirty="0" err="1">
                <a:ea typeface="ＭＳ Ｐゴシック" panose="020B0600070205080204" pitchFamily="34" charset="-128"/>
              </a:rPr>
              <a:t>FaaS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function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will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execute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its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logic</a:t>
            </a:r>
            <a:r>
              <a:rPr lang="it-IT" altLang="en-IT" dirty="0">
                <a:ea typeface="ＭＳ Ｐゴシック" panose="020B0600070205080204" pitchFamily="34" charset="-128"/>
              </a:rPr>
              <a:t> and </a:t>
            </a:r>
            <a:r>
              <a:rPr lang="it-IT" altLang="en-IT" dirty="0" err="1">
                <a:ea typeface="ＭＳ Ｐゴシック" panose="020B0600070205080204" pitchFamily="34" charset="-128"/>
              </a:rPr>
              <a:t>return</a:t>
            </a:r>
            <a:r>
              <a:rPr lang="it-IT" altLang="en-IT" dirty="0">
                <a:ea typeface="ＭＳ Ｐゴシック" panose="020B0600070205080204" pitchFamily="34" charset="-128"/>
              </a:rPr>
              <a:t> a </a:t>
            </a:r>
            <a:r>
              <a:rPr lang="it-IT" altLang="en-IT" dirty="0" err="1">
                <a:ea typeface="ＭＳ Ｐゴシック" panose="020B0600070205080204" pitchFamily="34" charset="-128"/>
              </a:rPr>
              <a:t>result</a:t>
            </a:r>
            <a:r>
              <a:rPr lang="it-IT" altLang="en-IT" dirty="0">
                <a:ea typeface="ＭＳ Ｐゴシック" panose="020B0600070205080204" pitchFamily="34" charset="-128"/>
              </a:rPr>
              <a:t> to the API gateway, </a:t>
            </a:r>
            <a:r>
              <a:rPr lang="it-IT" altLang="en-IT" dirty="0" err="1">
                <a:ea typeface="ＭＳ Ｐゴシック" panose="020B0600070205080204" pitchFamily="34" charset="-128"/>
              </a:rPr>
              <a:t>which</a:t>
            </a:r>
            <a:r>
              <a:rPr lang="it-IT" altLang="en-IT" dirty="0">
                <a:ea typeface="ＭＳ Ｐゴシック" panose="020B0600070205080204" pitchFamily="34" charset="-128"/>
              </a:rPr>
              <a:t> in turn </a:t>
            </a:r>
            <a:r>
              <a:rPr lang="it-IT" altLang="en-IT" dirty="0" err="1">
                <a:ea typeface="ＭＳ Ｐゴシック" panose="020B0600070205080204" pitchFamily="34" charset="-128"/>
              </a:rPr>
              <a:t>will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transform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this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result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into</a:t>
            </a:r>
            <a:r>
              <a:rPr lang="it-IT" altLang="en-IT" dirty="0">
                <a:ea typeface="ＭＳ Ｐゴシック" panose="020B0600070205080204" pitchFamily="34" charset="-128"/>
              </a:rPr>
              <a:t> an HTTP </a:t>
            </a:r>
            <a:r>
              <a:rPr lang="it-IT" altLang="en-IT" dirty="0" err="1">
                <a:ea typeface="ＭＳ Ｐゴシック" panose="020B0600070205080204" pitchFamily="34" charset="-128"/>
              </a:rPr>
              <a:t>response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that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it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passes</a:t>
            </a:r>
            <a:r>
              <a:rPr lang="it-IT" altLang="en-IT" dirty="0">
                <a:ea typeface="ＭＳ Ｐゴシック" panose="020B0600070205080204" pitchFamily="34" charset="-128"/>
              </a:rPr>
              <a:t> back to the </a:t>
            </a:r>
            <a:r>
              <a:rPr lang="it-IT" altLang="en-IT" dirty="0" err="1">
                <a:ea typeface="ＭＳ Ｐゴシック" panose="020B0600070205080204" pitchFamily="34" charset="-128"/>
              </a:rPr>
              <a:t>original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caller</a:t>
            </a:r>
            <a:r>
              <a:rPr lang="it-IT" altLang="en-IT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it-IT" altLang="en-IT" dirty="0">
                <a:ea typeface="ＭＳ Ｐゴシック" panose="020B0600070205080204" pitchFamily="34" charset="-128"/>
              </a:rPr>
              <a:t>Beyond </a:t>
            </a:r>
            <a:r>
              <a:rPr lang="it-IT" altLang="en-IT" dirty="0" err="1">
                <a:ea typeface="ＭＳ Ｐゴシック" panose="020B0600070205080204" pitchFamily="34" charset="-128"/>
              </a:rPr>
              <a:t>purely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routing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requests</a:t>
            </a:r>
            <a:r>
              <a:rPr lang="it-IT" altLang="en-IT" dirty="0">
                <a:ea typeface="ＭＳ Ｐゴシック" panose="020B0600070205080204" pitchFamily="34" charset="-128"/>
              </a:rPr>
              <a:t>, API </a:t>
            </a:r>
            <a:r>
              <a:rPr lang="it-IT" altLang="en-IT" dirty="0" err="1">
                <a:ea typeface="ＭＳ Ｐゴシック" panose="020B0600070205080204" pitchFamily="34" charset="-128"/>
              </a:rPr>
              <a:t>gateways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may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also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perform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b="1" dirty="0" err="1">
                <a:ea typeface="ＭＳ Ｐゴシック" panose="020B0600070205080204" pitchFamily="34" charset="-128"/>
              </a:rPr>
              <a:t>authentication</a:t>
            </a:r>
            <a:r>
              <a:rPr lang="it-IT" altLang="en-IT" dirty="0">
                <a:ea typeface="ＭＳ Ｐゴシック" panose="020B0600070205080204" pitchFamily="34" charset="-128"/>
              </a:rPr>
              <a:t>, input </a:t>
            </a:r>
            <a:r>
              <a:rPr lang="it-IT" altLang="en-IT" b="1" dirty="0" err="1">
                <a:ea typeface="ＭＳ Ｐゴシック" panose="020B0600070205080204" pitchFamily="34" charset="-128"/>
              </a:rPr>
              <a:t>validation</a:t>
            </a:r>
            <a:r>
              <a:rPr lang="it-IT" altLang="en-IT" dirty="0">
                <a:ea typeface="ＭＳ Ｐゴシック" panose="020B0600070205080204" pitchFamily="34" charset="-128"/>
              </a:rPr>
              <a:t>, </a:t>
            </a:r>
            <a:r>
              <a:rPr lang="it-IT" altLang="en-IT" dirty="0" err="1">
                <a:ea typeface="ＭＳ Ｐゴシック" panose="020B0600070205080204" pitchFamily="34" charset="-128"/>
              </a:rPr>
              <a:t>response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b="1" dirty="0">
                <a:ea typeface="ＭＳ Ｐゴシック" panose="020B0600070205080204" pitchFamily="34" charset="-128"/>
              </a:rPr>
              <a:t>code </a:t>
            </a:r>
            <a:r>
              <a:rPr lang="it-IT" altLang="en-IT" b="1" dirty="0" err="1">
                <a:ea typeface="ＭＳ Ｐゴシック" panose="020B0600070205080204" pitchFamily="34" charset="-128"/>
              </a:rPr>
              <a:t>mapping</a:t>
            </a:r>
            <a:r>
              <a:rPr lang="it-IT" altLang="en-IT" dirty="0">
                <a:ea typeface="ＭＳ Ｐゴシック" panose="020B0600070205080204" pitchFamily="34" charset="-128"/>
              </a:rPr>
              <a:t>, and more. </a:t>
            </a:r>
          </a:p>
          <a:p>
            <a:endParaRPr lang="it-IT" altLang="en-IT" b="1" dirty="0">
              <a:ea typeface="ＭＳ Ｐゴシック" panose="020B0600070205080204" pitchFamily="34" charset="-128"/>
            </a:endParaRPr>
          </a:p>
          <a:p>
            <a:r>
              <a:rPr lang="it-IT" altLang="en-IT" b="1" dirty="0" err="1">
                <a:ea typeface="ＭＳ Ｐゴシック" panose="020B0600070205080204" pitchFamily="34" charset="-128"/>
              </a:rPr>
              <a:t>Amazon’s</a:t>
            </a:r>
            <a:r>
              <a:rPr lang="it-IT" altLang="en-IT" b="1" dirty="0">
                <a:ea typeface="ＭＳ Ｐゴシック" panose="020B0600070205080204" pitchFamily="34" charset="-128"/>
              </a:rPr>
              <a:t> API Gateway </a:t>
            </a:r>
            <a:r>
              <a:rPr lang="it-IT" altLang="en-IT" dirty="0" err="1">
                <a:ea typeface="ＭＳ Ｐゴシック" panose="020B0600070205080204" pitchFamily="34" charset="-128"/>
              </a:rPr>
              <a:t>is</a:t>
            </a:r>
            <a:r>
              <a:rPr lang="it-IT" altLang="en-IT" dirty="0">
                <a:ea typeface="ＭＳ Ｐゴシック" panose="020B0600070205080204" pitchFamily="34" charset="-128"/>
              </a:rPr>
              <a:t> a </a:t>
            </a:r>
            <a:r>
              <a:rPr lang="it-IT" altLang="en-IT" dirty="0" err="1">
                <a:ea typeface="ＭＳ Ｐゴシック" panose="020B0600070205080204" pitchFamily="34" charset="-128"/>
              </a:rPr>
              <a:t>BaaS</a:t>
            </a:r>
            <a:r>
              <a:rPr lang="it-IT" altLang="en-IT" dirty="0">
                <a:ea typeface="ＭＳ Ｐゴシック" panose="020B0600070205080204" pitchFamily="34" charset="-128"/>
              </a:rPr>
              <a:t> service </a:t>
            </a:r>
          </a:p>
          <a:p>
            <a:pPr lvl="1"/>
            <a:r>
              <a:rPr lang="it-IT" altLang="en-IT" dirty="0">
                <a:ea typeface="ＭＳ Ｐゴシック" panose="020B0600070205080204" pitchFamily="34" charset="-128"/>
              </a:rPr>
              <a:t>service </a:t>
            </a:r>
            <a:r>
              <a:rPr lang="it-IT" altLang="en-IT" dirty="0" err="1">
                <a:ea typeface="ＭＳ Ｐゴシック" panose="020B0600070205080204" pitchFamily="34" charset="-128"/>
              </a:rPr>
              <a:t>that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you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configure</a:t>
            </a:r>
            <a:r>
              <a:rPr lang="it-IT" altLang="en-IT" dirty="0">
                <a:ea typeface="ＭＳ Ｐゴシック" panose="020B0600070205080204" pitchFamily="34" charset="-128"/>
              </a:rPr>
              <a:t>, </a:t>
            </a:r>
            <a:r>
              <a:rPr lang="it-IT" altLang="en-IT" dirty="0" err="1">
                <a:ea typeface="ＭＳ Ｐゴシック" panose="020B0600070205080204" pitchFamily="34" charset="-128"/>
              </a:rPr>
              <a:t>but</a:t>
            </a:r>
            <a:r>
              <a:rPr lang="it-IT" altLang="en-IT" dirty="0">
                <a:ea typeface="ＭＳ Ｐゴシック" panose="020B0600070205080204" pitchFamily="34" charset="-128"/>
              </a:rPr>
              <a:t> do </a:t>
            </a:r>
            <a:r>
              <a:rPr lang="it-IT" altLang="en-IT" dirty="0" err="1">
                <a:ea typeface="ＭＳ Ｐゴシック" panose="020B0600070205080204" pitchFamily="34" charset="-128"/>
              </a:rPr>
              <a:t>not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need</a:t>
            </a:r>
            <a:r>
              <a:rPr lang="it-IT" altLang="en-IT" dirty="0">
                <a:ea typeface="ＭＳ Ｐゴシック" panose="020B0600070205080204" pitchFamily="34" charset="-128"/>
              </a:rPr>
              <a:t> to </a:t>
            </a:r>
            <a:r>
              <a:rPr lang="it-IT" altLang="en-IT" dirty="0" err="1">
                <a:ea typeface="ＭＳ Ｐゴシック" panose="020B0600070205080204" pitchFamily="34" charset="-128"/>
              </a:rPr>
              <a:t>run</a:t>
            </a:r>
            <a:r>
              <a:rPr lang="it-IT" altLang="en-IT" dirty="0">
                <a:ea typeface="ＭＳ Ｐゴシック" panose="020B0600070205080204" pitchFamily="34" charset="-128"/>
              </a:rPr>
              <a:t> or </a:t>
            </a:r>
            <a:r>
              <a:rPr lang="it-IT" altLang="en-IT" dirty="0" err="1">
                <a:ea typeface="ＭＳ Ｐゴシック" panose="020B0600070205080204" pitchFamily="34" charset="-128"/>
              </a:rPr>
              <a:t>provision</a:t>
            </a:r>
            <a:r>
              <a:rPr lang="it-IT" altLang="en-IT" dirty="0">
                <a:ea typeface="ＭＳ Ｐゴシック" panose="020B0600070205080204" pitchFamily="34" charset="-128"/>
              </a:rPr>
              <a:t> </a:t>
            </a:r>
            <a:r>
              <a:rPr lang="it-IT" altLang="en-IT" dirty="0" err="1">
                <a:ea typeface="ＭＳ Ｐゴシック" panose="020B0600070205080204" pitchFamily="34" charset="-128"/>
              </a:rPr>
              <a:t>yourself</a:t>
            </a:r>
            <a:r>
              <a:rPr lang="it-IT" altLang="en-IT" dirty="0">
                <a:ea typeface="ＭＳ Ｐゴシック" panose="020B0600070205080204" pitchFamily="34" charset="-128"/>
              </a:rPr>
              <a:t>.</a:t>
            </a:r>
          </a:p>
        </p:txBody>
      </p:sp>
      <p:pic>
        <p:nvPicPr>
          <p:cNvPr id="9" name="Picture 6" descr="Amazon API Gateway Custom Authorization">
            <a:extLst>
              <a:ext uri="{FF2B5EF4-FFF2-40B4-BE49-F238E27FC236}">
                <a16:creationId xmlns:a16="http://schemas.microsoft.com/office/drawing/2014/main" id="{7B262F83-571A-0841-A5B9-557F13BB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77" y="3169618"/>
            <a:ext cx="1728895" cy="172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F89D772-5BCD-BA44-83CC-362A15F2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74" y="1109435"/>
            <a:ext cx="6605651" cy="128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797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916895-446B-F845-A503-FE15CE4A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900" y="103210"/>
            <a:ext cx="6218197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Stateless, yes! No! well almost…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264112-A40D-2D45-9558-553A5514F4AC}"/>
              </a:ext>
            </a:extLst>
          </p:cNvPr>
          <p:cNvSpPr txBox="1">
            <a:spLocks noChangeArrowheads="1"/>
          </p:cNvSpPr>
          <p:nvPr/>
        </p:nvSpPr>
        <p:spPr>
          <a:xfrm>
            <a:off x="766354" y="1088571"/>
            <a:ext cx="7350034" cy="365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functions have </a:t>
            </a:r>
            <a:r>
              <a:rPr lang="en-US" altLang="en-IT" u="sng" dirty="0">
                <a:ea typeface="ＭＳ Ｐゴシック" panose="020B0600070205080204" pitchFamily="34" charset="-128"/>
              </a:rPr>
              <a:t>significant restrictions </a:t>
            </a:r>
            <a:r>
              <a:rPr lang="en-US" altLang="en-IT" dirty="0">
                <a:ea typeface="ＭＳ Ｐゴシック" panose="020B0600070205080204" pitchFamily="34" charset="-128"/>
              </a:rPr>
              <a:t>when it comes to </a:t>
            </a:r>
            <a:r>
              <a:rPr lang="en-US" altLang="en-IT" b="1" dirty="0">
                <a:ea typeface="ＭＳ Ｐゴシック" panose="020B0600070205080204" pitchFamily="34" charset="-128"/>
              </a:rPr>
              <a:t>local state</a:t>
            </a:r>
          </a:p>
          <a:p>
            <a:pPr lvl="1"/>
            <a:r>
              <a:rPr lang="en-US" altLang="en-IT" dirty="0">
                <a:ea typeface="ＭＳ Ｐゴシック" panose="020B0600070205080204" pitchFamily="34" charset="-128"/>
              </a:rPr>
              <a:t>Local state=data stored in variables in memory, or in a local disk. </a:t>
            </a:r>
          </a:p>
          <a:p>
            <a:pPr lvl="1"/>
            <a:endParaRPr lang="en-US" altLang="en-IT" dirty="0">
              <a:ea typeface="ＭＳ Ｐゴシック" panose="020B0600070205080204" pitchFamily="34" charset="-128"/>
            </a:endParaRPr>
          </a:p>
          <a:p>
            <a:r>
              <a:rPr lang="en-US" altLang="en-IT" dirty="0">
                <a:ea typeface="ＭＳ Ｐゴシック" panose="020B0600070205080204" pitchFamily="34" charset="-128"/>
              </a:rPr>
              <a:t>There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no guarantee that such state is persisted across multiple invocations</a:t>
            </a:r>
            <a:r>
              <a:rPr lang="en-US" altLang="en-IT" dirty="0">
                <a:ea typeface="ＭＳ Ｐゴシック" panose="020B0600070205080204" pitchFamily="34" charset="-128"/>
              </a:rPr>
              <a:t>. </a:t>
            </a:r>
          </a:p>
          <a:p>
            <a:endParaRPr lang="en-US" altLang="en-IT" dirty="0">
              <a:ea typeface="ＭＳ Ｐゴシック" panose="020B0600070205080204" pitchFamily="34" charset="-128"/>
            </a:endParaRPr>
          </a:p>
          <a:p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functions are described as stateless, but it’s more accurate to say that any state of a </a:t>
            </a:r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 that is required to be </a:t>
            </a:r>
            <a:r>
              <a:rPr lang="en-US" altLang="en-IT" b="1" dirty="0">
                <a:ea typeface="ＭＳ Ｐゴシック" panose="020B0600070205080204" pitchFamily="34" charset="-128"/>
              </a:rPr>
              <a:t>persistent</a:t>
            </a:r>
            <a:r>
              <a:rPr lang="en-US" altLang="en-IT" dirty="0">
                <a:ea typeface="ＭＳ Ｐゴシック" panose="020B0600070205080204" pitchFamily="34" charset="-128"/>
              </a:rPr>
              <a:t> needs to be </a:t>
            </a:r>
            <a:r>
              <a:rPr lang="en-US" altLang="en-IT" b="1" dirty="0">
                <a:ea typeface="ＭＳ Ｐゴシック" panose="020B0600070205080204" pitchFamily="34" charset="-128"/>
              </a:rPr>
              <a:t>externalized</a:t>
            </a:r>
            <a:r>
              <a:rPr lang="en-US" altLang="en-IT" dirty="0">
                <a:ea typeface="ＭＳ Ｐゴシック" panose="020B0600070205080204" pitchFamily="34" charset="-128"/>
              </a:rPr>
              <a:t> outside of the </a:t>
            </a:r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 instance.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E45364D-1960-034A-A567-F09E3E8B0B63}"/>
              </a:ext>
            </a:extLst>
          </p:cNvPr>
          <p:cNvSpPr txBox="1">
            <a:spLocks/>
          </p:cNvSpPr>
          <p:nvPr/>
        </p:nvSpPr>
        <p:spPr>
          <a:xfrm>
            <a:off x="2848736" y="6587354"/>
            <a:ext cx="929288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8B9D6FC-46D7-8942-ADA1-1C1041DF5A0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3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0CB239-F9B5-7B47-8D96-4FF1DF41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64" y="296602"/>
            <a:ext cx="6688178" cy="676666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 duration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1BF8B6-B25F-E846-ADFB-9EAFEA46726B}"/>
              </a:ext>
            </a:extLst>
          </p:cNvPr>
          <p:cNvSpPr txBox="1">
            <a:spLocks noChangeArrowheads="1"/>
          </p:cNvSpPr>
          <p:nvPr/>
        </p:nvSpPr>
        <p:spPr>
          <a:xfrm>
            <a:off x="544285" y="1283426"/>
            <a:ext cx="8055429" cy="386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functions are typically </a:t>
            </a:r>
            <a:r>
              <a:rPr lang="en-US" altLang="en-IT" u="sng" dirty="0">
                <a:ea typeface="ＭＳ Ｐゴシック" panose="020B0600070205080204" pitchFamily="34" charset="-128"/>
              </a:rPr>
              <a:t>limited</a:t>
            </a:r>
            <a:r>
              <a:rPr lang="en-US" altLang="en-IT" dirty="0">
                <a:ea typeface="ＭＳ Ｐゴシック" panose="020B0600070205080204" pitchFamily="34" charset="-128"/>
              </a:rPr>
              <a:t> in how long each invocation is allowed to run. </a:t>
            </a:r>
          </a:p>
          <a:p>
            <a:pPr lvl="1"/>
            <a:r>
              <a:rPr lang="en-US" altLang="en-IT" dirty="0">
                <a:ea typeface="ＭＳ Ｐゴシック" panose="020B0600070205080204" pitchFamily="34" charset="-128"/>
              </a:rPr>
              <a:t>E.g., AWS Lambda function at most </a:t>
            </a:r>
            <a:r>
              <a:rPr lang="en-US" altLang="en-IT" b="1" dirty="0">
                <a:ea typeface="ＭＳ Ｐゴシック" panose="020B0600070205080204" pitchFamily="34" charset="-128"/>
              </a:rPr>
              <a:t>five minutes</a:t>
            </a:r>
            <a:r>
              <a:rPr lang="en-US" altLang="en-IT" dirty="0">
                <a:ea typeface="ＭＳ Ｐゴシック" panose="020B0600070205080204" pitchFamily="34" charset="-128"/>
              </a:rPr>
              <a:t>, before being terminated. </a:t>
            </a:r>
          </a:p>
          <a:p>
            <a:endParaRPr lang="en-US" altLang="en-IT" dirty="0">
              <a:ea typeface="ＭＳ Ｐゴシック" panose="020B0600070205080204" pitchFamily="34" charset="-128"/>
            </a:endParaRPr>
          </a:p>
          <a:p>
            <a:r>
              <a:rPr lang="en-US" altLang="en-IT" dirty="0">
                <a:ea typeface="ＭＳ Ｐゴシック" panose="020B0600070205080204" pitchFamily="34" charset="-128"/>
              </a:rPr>
              <a:t>Long-lived tasks are not suited to </a:t>
            </a:r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functions </a:t>
            </a:r>
          </a:p>
          <a:p>
            <a:pPr lvl="1"/>
            <a:r>
              <a:rPr lang="en-US" altLang="en-IT" b="1" dirty="0">
                <a:ea typeface="ＭＳ Ｐゴシック" panose="020B0600070205080204" pitchFamily="34" charset="-128"/>
              </a:rPr>
              <a:t>Trick</a:t>
            </a:r>
            <a:r>
              <a:rPr lang="en-US" altLang="en-IT" dirty="0">
                <a:ea typeface="ＭＳ Ｐゴシック" panose="020B0600070205080204" pitchFamily="34" charset="-128"/>
              </a:rPr>
              <a:t>: you may create several different </a:t>
            </a:r>
            <a:r>
              <a:rPr lang="en-US" altLang="en-IT" dirty="0" err="1">
                <a:ea typeface="ＭＳ Ｐゴシック" panose="020B0600070205080204" pitchFamily="34" charset="-128"/>
              </a:rPr>
              <a:t>FaaS</a:t>
            </a:r>
            <a:r>
              <a:rPr lang="en-US" altLang="en-IT" dirty="0">
                <a:ea typeface="ＭＳ Ｐゴシック" panose="020B0600070205080204" pitchFamily="34" charset="-128"/>
              </a:rPr>
              <a:t> functions, whereas in a traditional environment you may have one long-duration task</a:t>
            </a:r>
          </a:p>
          <a:p>
            <a:pPr lvl="1"/>
            <a:endParaRPr lang="en-US" altLang="en-IT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792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6466E0-84BB-1B4F-8613-78E3E0A4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46" y="139334"/>
            <a:ext cx="7203307" cy="670879"/>
          </a:xfrm>
        </p:spPr>
        <p:txBody>
          <a:bodyPr/>
          <a:lstStyle/>
          <a:p>
            <a:pPr>
              <a:defRPr/>
            </a:pPr>
            <a:r>
              <a:rPr lang="en-US" dirty="0"/>
              <a:t>Startup latency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B6D918-E506-4B41-8058-EA2F01FEEB9B}"/>
              </a:ext>
            </a:extLst>
          </p:cNvPr>
          <p:cNvSpPr txBox="1">
            <a:spLocks noChangeArrowheads="1"/>
          </p:cNvSpPr>
          <p:nvPr/>
        </p:nvSpPr>
        <p:spPr>
          <a:xfrm>
            <a:off x="139042" y="992777"/>
            <a:ext cx="8865916" cy="428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 fontScale="92500" lnSpcReduction="10000"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sz="2000">
                <a:ea typeface="ＭＳ Ｐゴシック" panose="020B0600070205080204" pitchFamily="34" charset="-128"/>
              </a:rPr>
              <a:t>It takes some time for a FaaS platform to initialize an instance of a function before each event. </a:t>
            </a:r>
          </a:p>
          <a:p>
            <a:pPr lvl="1"/>
            <a:r>
              <a:rPr lang="en-US" altLang="en-IT" sz="2000">
                <a:ea typeface="ＭＳ Ｐゴシック" panose="020B0600070205080204" pitchFamily="34" charset="-128"/>
              </a:rPr>
              <a:t>from a few milliseconds to several seconds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Initialization of a Lambda function will either be a: </a:t>
            </a:r>
          </a:p>
          <a:p>
            <a:pPr lvl="1"/>
            <a:r>
              <a:rPr lang="en-US" altLang="en-IT" sz="2000" b="1">
                <a:ea typeface="ＭＳ Ｐゴシック" panose="020B0600070205080204" pitchFamily="34" charset="-128"/>
              </a:rPr>
              <a:t>warm start</a:t>
            </a:r>
            <a:r>
              <a:rPr lang="en-US" altLang="en-IT" sz="2000">
                <a:ea typeface="ＭＳ Ｐゴシック" panose="020B0600070205080204" pitchFamily="34" charset="-128"/>
              </a:rPr>
              <a:t>—reusing an instance of a Lambda function from a previous event</a:t>
            </a:r>
          </a:p>
          <a:p>
            <a:pPr lvl="1"/>
            <a:r>
              <a:rPr lang="en-US" altLang="en-IT" sz="2000" b="1">
                <a:ea typeface="ＭＳ Ｐゴシック" panose="020B0600070205080204" pitchFamily="34" charset="-128"/>
              </a:rPr>
              <a:t>cold start</a:t>
            </a:r>
            <a:r>
              <a:rPr lang="en-US" altLang="en-IT" sz="2000">
                <a:ea typeface="ＭＳ Ｐゴシック" panose="020B0600070205080204" pitchFamily="34" charset="-128"/>
              </a:rPr>
              <a:t> —creating a new instance, starting the function host process, etc.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  <a:p>
            <a:r>
              <a:rPr lang="en-US" altLang="en-IT" sz="2000">
                <a:ea typeface="ＭＳ Ｐゴシック" panose="020B0600070205080204" pitchFamily="34" charset="-128"/>
              </a:rPr>
              <a:t>The Cold start could be a problem depending on </a:t>
            </a:r>
          </a:p>
          <a:p>
            <a:pPr lvl="1"/>
            <a:r>
              <a:rPr lang="en-US" altLang="en-IT" sz="2000">
                <a:ea typeface="ＭＳ Ｐゴシック" panose="020B0600070205080204" pitchFamily="34" charset="-128"/>
              </a:rPr>
              <a:t>The programming language, </a:t>
            </a:r>
          </a:p>
          <a:p>
            <a:pPr lvl="1"/>
            <a:r>
              <a:rPr lang="en-US" altLang="en-IT" sz="2000">
                <a:ea typeface="ＭＳ Ｐゴシック" panose="020B0600070205080204" pitchFamily="34" charset="-128"/>
              </a:rPr>
              <a:t>how many libraries are used in the function, </a:t>
            </a:r>
          </a:p>
          <a:p>
            <a:pPr lvl="1"/>
            <a:r>
              <a:rPr lang="en-US" altLang="en-IT" sz="2000">
                <a:ea typeface="ＭＳ Ｐゴシック" panose="020B0600070205080204" pitchFamily="34" charset="-128"/>
              </a:rPr>
              <a:t>how much code you have in the function, </a:t>
            </a:r>
          </a:p>
          <a:p>
            <a:pPr lvl="1"/>
            <a:r>
              <a:rPr lang="en-US" altLang="en-IT" sz="2000">
                <a:ea typeface="ＭＳ Ｐゴシック" panose="020B0600070205080204" pitchFamily="34" charset="-128"/>
              </a:rPr>
              <a:t>the configuration of the function environment</a:t>
            </a:r>
          </a:p>
        </p:txBody>
      </p:sp>
      <p:pic>
        <p:nvPicPr>
          <p:cNvPr id="9" name="Picture 6" descr="A picture containing outdoor, smoke, small, coming&#10;&#10;Description automatically generated">
            <a:extLst>
              <a:ext uri="{FF2B5EF4-FFF2-40B4-BE49-F238E27FC236}">
                <a16:creationId xmlns:a16="http://schemas.microsoft.com/office/drawing/2014/main" id="{0FEDE235-D650-7743-B2ED-4CEE90B0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11" y="3267170"/>
            <a:ext cx="2606599" cy="17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453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27EE02-E86B-AB4A-94E8-FA29B2FF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180" y="225379"/>
            <a:ext cx="6513638" cy="554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Function life-cycle</a:t>
            </a:r>
          </a:p>
        </p:txBody>
      </p:sp>
      <p:pic>
        <p:nvPicPr>
          <p:cNvPr id="6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B4B35F3-F8D5-5647-8F3C-3D71B664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000" y="1163427"/>
            <a:ext cx="7027999" cy="3619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712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65AB71-80A7-7247-B5D9-594925D3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09" y="360318"/>
            <a:ext cx="7020779" cy="644608"/>
          </a:xfrm>
        </p:spPr>
        <p:txBody>
          <a:bodyPr/>
          <a:lstStyle/>
          <a:p>
            <a:pPr>
              <a:defRPr/>
            </a:pPr>
            <a:r>
              <a:rPr lang="it-IT" dirty="0"/>
              <a:t>Open source in the </a:t>
            </a:r>
            <a:r>
              <a:rPr lang="it-IT" dirty="0" err="1"/>
              <a:t>FaaS</a:t>
            </a:r>
            <a:r>
              <a:rPr lang="it-IT" dirty="0"/>
              <a:t> world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E5EEE4-5FC1-C945-9C11-DCEBDCCDC2A2}"/>
              </a:ext>
            </a:extLst>
          </p:cNvPr>
          <p:cNvSpPr txBox="1">
            <a:spLocks noChangeArrowheads="1"/>
          </p:cNvSpPr>
          <p:nvPr/>
        </p:nvSpPr>
        <p:spPr>
          <a:xfrm>
            <a:off x="343988" y="1105988"/>
            <a:ext cx="8456023" cy="367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 lnSpcReduction="10000"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sz="2000" b="1">
                <a:ea typeface="ＭＳ Ｐゴシック" panose="020B0600070205080204" pitchFamily="34" charset="-128"/>
              </a:rPr>
              <a:t>Serverless Framework</a:t>
            </a:r>
            <a:r>
              <a:rPr lang="en-US" altLang="en-IT" sz="2000">
                <a:ea typeface="ＭＳ Ｐゴシック" panose="020B0600070205080204" pitchFamily="34" charset="-128"/>
              </a:rPr>
              <a:t>, which aims to make working with AWS API Gateway and Lambda easier than using the tools provided by AWS. It also provides an amount of </a:t>
            </a:r>
            <a:r>
              <a:rPr lang="en-US" altLang="en-IT" sz="2000" b="1">
                <a:ea typeface="ＭＳ Ｐゴシック" panose="020B0600070205080204" pitchFamily="34" charset="-128"/>
              </a:rPr>
              <a:t>cross-vendor tooling abstraction</a:t>
            </a:r>
            <a:r>
              <a:rPr lang="en-US" altLang="en-IT" sz="2000">
                <a:ea typeface="ＭＳ Ｐゴシック" panose="020B0600070205080204" pitchFamily="34" charset="-128"/>
              </a:rPr>
              <a:t>, which some users find valuable.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  <a:p>
            <a:r>
              <a:rPr lang="en-US" altLang="en-IT" sz="2000">
                <a:ea typeface="ＭＳ Ｐゴシック" panose="020B0600070205080204" pitchFamily="34" charset="-128"/>
              </a:rPr>
              <a:t>AWS’s own deployment tool, SAM—the </a:t>
            </a:r>
            <a:r>
              <a:rPr lang="en-US" altLang="en-IT" sz="2000" b="1">
                <a:ea typeface="ＭＳ Ｐゴシック" panose="020B0600070205080204" pitchFamily="34" charset="-128"/>
              </a:rPr>
              <a:t>Serverless Application Model</a:t>
            </a:r>
            <a:r>
              <a:rPr lang="en-US" altLang="en-IT" sz="2000">
                <a:ea typeface="ＭＳ Ｐゴシック" panose="020B0600070205080204" pitchFamily="34" charset="-128"/>
              </a:rPr>
              <a:t>—is also open source.</a:t>
            </a:r>
          </a:p>
          <a:p>
            <a:endParaRPr lang="en-US" altLang="en-IT" sz="2000" b="1">
              <a:ea typeface="ＭＳ Ｐゴシック" panose="020B0600070205080204" pitchFamily="34" charset="-128"/>
            </a:endParaRPr>
          </a:p>
          <a:p>
            <a:r>
              <a:rPr lang="en-US" altLang="en-IT" sz="2000" b="1">
                <a:ea typeface="ＭＳ Ｐゴシック" panose="020B0600070205080204" pitchFamily="34" charset="-128"/>
              </a:rPr>
              <a:t>Apache OpenWhisk/ Open FaaS </a:t>
            </a:r>
            <a:r>
              <a:rPr lang="en-US" altLang="en-IT" sz="2000">
                <a:ea typeface="ＭＳ Ｐゴシック" panose="020B0600070205080204" pitchFamily="34" charset="-128"/>
              </a:rPr>
              <a:t>– open source FaaS platforms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  <a:p>
            <a:r>
              <a:rPr lang="en-US" altLang="en-IT" sz="2000">
                <a:ea typeface="ＭＳ Ｐゴシック" panose="020B0600070205080204" pitchFamily="34" charset="-128"/>
              </a:rPr>
              <a:t>Microsoft open sourced much of its Azure Functions platform</a:t>
            </a:r>
          </a:p>
        </p:txBody>
      </p:sp>
    </p:spTree>
    <p:extLst>
      <p:ext uri="{BB962C8B-B14F-4D97-AF65-F5344CB8AC3E}">
        <p14:creationId xmlns:p14="http://schemas.microsoft.com/office/powerpoint/2010/main" val="2512789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F3C5-29DC-1634-0C9A-76687B8E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erless computing on a distributed (left) vs. edge (right) environment.  | Download Scientific Diagram">
            <a:extLst>
              <a:ext uri="{FF2B5EF4-FFF2-40B4-BE49-F238E27FC236}">
                <a16:creationId xmlns:a16="http://schemas.microsoft.com/office/drawing/2014/main" id="{9B61C7A9-34FF-E536-EF57-DA1260C3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0"/>
            <a:ext cx="53689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6D7FC-D70F-0FC0-4959-43F46126EA44}"/>
              </a:ext>
            </a:extLst>
          </p:cNvPr>
          <p:cNvSpPr txBox="1"/>
          <p:nvPr/>
        </p:nvSpPr>
        <p:spPr>
          <a:xfrm>
            <a:off x="223935" y="513184"/>
            <a:ext cx="1454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 real case,</a:t>
            </a:r>
            <a:br>
              <a:rPr lang="en-IT" dirty="0"/>
            </a:br>
            <a:r>
              <a:rPr lang="en-IT" dirty="0"/>
              <a:t>serverless </a:t>
            </a:r>
          </a:p>
          <a:p>
            <a:r>
              <a:rPr lang="en-GB" dirty="0"/>
              <a:t>at</a:t>
            </a:r>
          </a:p>
          <a:p>
            <a:r>
              <a:rPr lang="en-GB" b="1" u="sng" dirty="0"/>
              <a:t>Company X</a:t>
            </a:r>
            <a:endParaRPr lang="en-IT" b="1" u="sng" dirty="0"/>
          </a:p>
        </p:txBody>
      </p:sp>
    </p:spTree>
    <p:extLst>
      <p:ext uri="{BB962C8B-B14F-4D97-AF65-F5344CB8AC3E}">
        <p14:creationId xmlns:p14="http://schemas.microsoft.com/office/powerpoint/2010/main" val="303669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BB9890-C63D-3745-930B-B1095A16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895" y="118532"/>
            <a:ext cx="6788848" cy="719411"/>
          </a:xfrm>
        </p:spPr>
        <p:txBody>
          <a:bodyPr/>
          <a:lstStyle/>
          <a:p>
            <a:pPr>
              <a:defRPr/>
            </a:pPr>
            <a:r>
              <a:rPr lang="it-IT" dirty="0"/>
              <a:t>General Benefits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E5C35C-F0AF-C940-B5D6-278F0B8DBD44}"/>
              </a:ext>
            </a:extLst>
          </p:cNvPr>
          <p:cNvSpPr txBox="1">
            <a:spLocks/>
          </p:cNvSpPr>
          <p:nvPr/>
        </p:nvSpPr>
        <p:spPr>
          <a:xfrm>
            <a:off x="0" y="1039586"/>
            <a:ext cx="8337006" cy="41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 fontScale="92500" lnSpcReduction="20000"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Blip>
                <a:blip r:embed="rId3"/>
              </a:buBlip>
              <a:defRPr/>
            </a:pPr>
            <a:r>
              <a:rPr lang="en-US" sz="2000" dirty="0"/>
              <a:t>Reduced </a:t>
            </a:r>
            <a:r>
              <a:rPr lang="en-US" sz="2000" b="1" dirty="0"/>
              <a:t>operational cos</a:t>
            </a:r>
            <a:r>
              <a:rPr lang="en-US" sz="2000" dirty="0"/>
              <a:t>t (Serverless is, at its most simple, an outsourcing solution)</a:t>
            </a:r>
          </a:p>
          <a:p>
            <a:pPr marL="0" indent="0">
              <a:buFont typeface="Wingdings" charset="2"/>
              <a:buNone/>
              <a:defRPr/>
            </a:pPr>
            <a:endParaRPr lang="en-US" sz="2000" dirty="0"/>
          </a:p>
          <a:p>
            <a:pPr>
              <a:buFont typeface="Wingdings" charset="2"/>
              <a:buBlip>
                <a:blip r:embed="rId3"/>
              </a:buBlip>
              <a:defRPr/>
            </a:pPr>
            <a:r>
              <a:rPr lang="en-US" sz="2000" dirty="0"/>
              <a:t>Reduced </a:t>
            </a:r>
            <a:r>
              <a:rPr lang="en-US" sz="2000" b="1" dirty="0"/>
              <a:t>development cost</a:t>
            </a:r>
          </a:p>
          <a:p>
            <a:pPr lvl="1">
              <a:defRPr/>
            </a:pPr>
            <a:r>
              <a:rPr lang="en-US" sz="2000" dirty="0"/>
              <a:t> A BaaS database removes much of the database administration overhead</a:t>
            </a:r>
          </a:p>
          <a:p>
            <a:pPr lvl="1">
              <a:defRPr/>
            </a:pPr>
            <a:r>
              <a:rPr lang="en-US" sz="2000" dirty="0"/>
              <a:t>Reduced packaging and deployment complexity</a:t>
            </a:r>
          </a:p>
          <a:p>
            <a:pPr lvl="1">
              <a:defRPr/>
            </a:pPr>
            <a:r>
              <a:rPr lang="en-US" sz="2000" dirty="0"/>
              <a:t>Reduced time to market and high flexibility</a:t>
            </a:r>
          </a:p>
          <a:p>
            <a:pPr lvl="1">
              <a:defRPr/>
            </a:pPr>
            <a:endParaRPr lang="en-US" sz="2000" dirty="0"/>
          </a:p>
          <a:p>
            <a:pPr>
              <a:buFont typeface="Wingdings" charset="2"/>
              <a:buBlip>
                <a:blip r:embed="rId3"/>
              </a:buBlip>
              <a:defRPr/>
            </a:pPr>
            <a:r>
              <a:rPr lang="en-US" sz="2000" dirty="0"/>
              <a:t>Reduced </a:t>
            </a:r>
            <a:r>
              <a:rPr lang="en-US" sz="2000" b="1" dirty="0"/>
              <a:t>execution costs</a:t>
            </a:r>
          </a:p>
          <a:p>
            <a:pPr lvl="1">
              <a:defRPr/>
            </a:pPr>
            <a:r>
              <a:rPr lang="en-US" sz="2000" dirty="0"/>
              <a:t>unless you have a very steady traffic shape that uses the whole capacity of your server hosts, then you can save money using </a:t>
            </a:r>
            <a:r>
              <a:rPr lang="en-US" sz="2000" dirty="0" err="1"/>
              <a:t>FaaS</a:t>
            </a:r>
            <a:endParaRPr lang="en-US" sz="2000" dirty="0"/>
          </a:p>
          <a:p>
            <a:pPr marL="457200" lvl="1" indent="0">
              <a:buFontTx/>
              <a:buNone/>
              <a:defRPr/>
            </a:pPr>
            <a:endParaRPr lang="en-US" sz="2000" dirty="0"/>
          </a:p>
          <a:p>
            <a:pPr>
              <a:buFont typeface="Wingdings" charset="2"/>
              <a:buBlip>
                <a:blip r:embed="rId3"/>
              </a:buBlip>
              <a:defRPr/>
            </a:pPr>
            <a:r>
              <a:rPr lang="en-US" sz="2000" b="1" dirty="0"/>
              <a:t>Greener</a:t>
            </a:r>
            <a:r>
              <a:rPr lang="en-US" sz="2000" dirty="0"/>
              <a:t> computing</a:t>
            </a:r>
          </a:p>
          <a:p>
            <a:pPr lvl="1">
              <a:defRPr/>
            </a:pPr>
            <a:r>
              <a:rPr lang="en-US" sz="2000" dirty="0"/>
              <a:t>Reduce inefficiency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C653054-120C-A74A-9E5B-E90362AF678C}"/>
              </a:ext>
            </a:extLst>
          </p:cNvPr>
          <p:cNvSpPr txBox="1">
            <a:spLocks/>
          </p:cNvSpPr>
          <p:nvPr/>
        </p:nvSpPr>
        <p:spPr>
          <a:xfrm>
            <a:off x="2580574" y="5752159"/>
            <a:ext cx="1014570" cy="196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3318575-9236-354B-A973-1DBA5521D2A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11" descr="CM Leaf by adamlhumphreys on DeviantArt">
            <a:extLst>
              <a:ext uri="{FF2B5EF4-FFF2-40B4-BE49-F238E27FC236}">
                <a16:creationId xmlns:a16="http://schemas.microsoft.com/office/drawing/2014/main" id="{23036F97-B07F-AE4A-BBD4-694AEF97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97" y="4501760"/>
            <a:ext cx="523208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Dollar Sign Free Stock Photo - Public Domain Pictures">
            <a:extLst>
              <a:ext uri="{FF2B5EF4-FFF2-40B4-BE49-F238E27FC236}">
                <a16:creationId xmlns:a16="http://schemas.microsoft.com/office/drawing/2014/main" id="{47CE6AC9-36A7-BC4B-8629-770A735F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919" y="3800753"/>
            <a:ext cx="606322" cy="60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Dollar Sign Free Stock Photo - Public Domain Pictures">
            <a:extLst>
              <a:ext uri="{FF2B5EF4-FFF2-40B4-BE49-F238E27FC236}">
                <a16:creationId xmlns:a16="http://schemas.microsoft.com/office/drawing/2014/main" id="{C94DEFB0-2FF2-2B40-A4BF-7C75756A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07" y="2255890"/>
            <a:ext cx="606321" cy="60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Dollar Sign Free Stock Photo - Public Domain Pictures">
            <a:extLst>
              <a:ext uri="{FF2B5EF4-FFF2-40B4-BE49-F238E27FC236}">
                <a16:creationId xmlns:a16="http://schemas.microsoft.com/office/drawing/2014/main" id="{368B6009-BE73-784C-A265-280E98A43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743" y="1063903"/>
            <a:ext cx="604959" cy="60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A739BB69-DC2D-7144-B1C5-C1E53ABA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1" b="47978"/>
          <a:stretch>
            <a:fillRect/>
          </a:stretch>
        </p:blipFill>
        <p:spPr bwMode="auto">
          <a:xfrm>
            <a:off x="4884905" y="4355180"/>
            <a:ext cx="871019" cy="78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251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DDCBDAB-63A1-D84B-B326-6D36CA72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6" y="138045"/>
            <a:ext cx="5892827" cy="838200"/>
          </a:xfrm>
        </p:spPr>
        <p:txBody>
          <a:bodyPr/>
          <a:lstStyle/>
          <a:p>
            <a:pPr>
              <a:defRPr/>
            </a:pPr>
            <a:r>
              <a:rPr lang="it-IT" dirty="0" err="1"/>
              <a:t>Drawbacks</a:t>
            </a:r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7584E9-4108-8842-98C1-7CE33D586868}"/>
              </a:ext>
            </a:extLst>
          </p:cNvPr>
          <p:cNvSpPr txBox="1">
            <a:spLocks noChangeArrowheads="1"/>
          </p:cNvSpPr>
          <p:nvPr/>
        </p:nvSpPr>
        <p:spPr>
          <a:xfrm>
            <a:off x="217714" y="976245"/>
            <a:ext cx="7097486" cy="366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171450" lvl="0" indent="-128588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lvl="2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lvl="3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lvl="4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lvl="5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lvl="6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lvl="7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lvl="8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IT" b="1" dirty="0">
                <a:ea typeface="ＭＳ Ｐゴシック" panose="020B0600070205080204" pitchFamily="34" charset="-128"/>
              </a:rPr>
              <a:t>Vendor control</a:t>
            </a:r>
          </a:p>
          <a:p>
            <a:pPr lvl="1"/>
            <a:r>
              <a:rPr lang="en-US" altLang="en-IT" dirty="0">
                <a:ea typeface="ＭＳ Ｐゴシック" panose="020B0600070205080204" pitchFamily="34" charset="-128"/>
              </a:rPr>
              <a:t>system downtime, unexpected limits, cost changes, loss of functionality, forced API upgrades</a:t>
            </a: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Multitenancy problems</a:t>
            </a:r>
          </a:p>
          <a:p>
            <a:pPr lvl="1"/>
            <a:r>
              <a:rPr lang="en-US" altLang="en-IT" dirty="0">
                <a:ea typeface="ＭＳ Ｐゴシック" panose="020B0600070205080204" pitchFamily="34" charset="-128"/>
              </a:rPr>
              <a:t>Security, robustness, performance</a:t>
            </a: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Vendor lock-in</a:t>
            </a: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Execution duration</a:t>
            </a: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Startup latency</a:t>
            </a: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Testing, Debugging, Monitoring</a:t>
            </a:r>
          </a:p>
          <a:p>
            <a:pPr lvl="1"/>
            <a:r>
              <a:rPr lang="en-US" altLang="en-IT" dirty="0">
                <a:ea typeface="ＭＳ Ｐゴシック" panose="020B0600070205080204" pitchFamily="34" charset="-128"/>
              </a:rPr>
              <a:t>Currently difficult or limited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AFEFE-E1C2-DB45-B85D-A04FD99A413E}"/>
              </a:ext>
            </a:extLst>
          </p:cNvPr>
          <p:cNvSpPr txBox="1">
            <a:spLocks/>
          </p:cNvSpPr>
          <p:nvPr/>
        </p:nvSpPr>
        <p:spPr>
          <a:xfrm>
            <a:off x="3184745" y="6622189"/>
            <a:ext cx="880662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773A5F2-D867-BA4A-8CF9-7ECB010D03E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07134-F8F9-8564-89B8-2BF9B3CF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088C-A244-59E9-73AC-99931EE4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2" y="273847"/>
            <a:ext cx="7511498" cy="704053"/>
          </a:xfrm>
        </p:spPr>
        <p:txBody>
          <a:bodyPr>
            <a:normAutofit/>
          </a:bodyPr>
          <a:lstStyle/>
          <a:p>
            <a:r>
              <a:rPr lang="en-IT" dirty="0"/>
              <a:t>Serverless Computing and Function-as-a-Service: a Primer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3BA0A9-5B91-7151-0011-8FD6BBC26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090668"/>
            <a:ext cx="6319632" cy="3563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08F830-E099-5ABA-A3CB-73E581B1217D}"/>
              </a:ext>
            </a:extLst>
          </p:cNvPr>
          <p:cNvSpPr/>
          <p:nvPr/>
        </p:nvSpPr>
        <p:spPr>
          <a:xfrm>
            <a:off x="3025833" y="2308866"/>
            <a:ext cx="1679171" cy="144117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A34D9-072D-51F0-079C-EAB5659616A9}"/>
              </a:ext>
            </a:extLst>
          </p:cNvPr>
          <p:cNvSpPr txBox="1"/>
          <p:nvPr/>
        </p:nvSpPr>
        <p:spPr>
          <a:xfrm>
            <a:off x="3181876" y="193953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The Cloud!</a:t>
            </a:r>
          </a:p>
        </p:txBody>
      </p:sp>
    </p:spTree>
    <p:extLst>
      <p:ext uri="{BB962C8B-B14F-4D97-AF65-F5344CB8AC3E}">
        <p14:creationId xmlns:p14="http://schemas.microsoft.com/office/powerpoint/2010/main" val="203018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122E-5559-749D-55C8-F82F7484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How do I evolve µS into Serverless?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036C8-FC1C-743E-78BB-1915ED24E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72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5FC9-389E-06F9-A16F-86CCC505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white cube with a red and blue cube with white text&#10;&#10;Description automatically generated">
            <a:extLst>
              <a:ext uri="{FF2B5EF4-FFF2-40B4-BE49-F238E27FC236}">
                <a16:creationId xmlns:a16="http://schemas.microsoft.com/office/drawing/2014/main" id="{9AF76710-23D3-C04B-FAEB-BF9EBAB7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831" y="-386701"/>
            <a:ext cx="9347222" cy="5695285"/>
          </a:xfrm>
        </p:spPr>
      </p:pic>
    </p:spTree>
    <p:extLst>
      <p:ext uri="{BB962C8B-B14F-4D97-AF65-F5344CB8AC3E}">
        <p14:creationId xmlns:p14="http://schemas.microsoft.com/office/powerpoint/2010/main" val="20152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latin typeface="Arial" panose="020B0604020202020204" pitchFamily="34" charset="0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7635" y="1"/>
            <a:ext cx="5651914" cy="270401"/>
          </a:xfrm>
        </p:spPr>
        <p:txBody>
          <a:bodyPr>
            <a:normAutofit fontScale="90000"/>
          </a:bodyPr>
          <a:lstStyle/>
          <a:p>
            <a:r>
              <a:rPr lang="en-GB" dirty="0"/>
              <a:t>Context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321" y="682885"/>
            <a:ext cx="6868646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dirty="0">
                <a:latin typeface="Arial" pitchFamily="34" charset="0"/>
              </a:rPr>
              <a:t>application deployed as a single artifact irrespective of internal structure</a:t>
            </a:r>
          </a:p>
          <a:p>
            <a:pPr marL="214313" indent="-214313">
              <a:buFont typeface="Arial"/>
              <a:buChar char="•"/>
            </a:pPr>
            <a:r>
              <a:rPr lang="en-US" dirty="0">
                <a:latin typeface="Arial" pitchFamily="34" charset="0"/>
              </a:rPr>
              <a:t>One of three cases:</a:t>
            </a:r>
          </a:p>
          <a:p>
            <a:pPr marL="557213" lvl="1" indent="-214313">
              <a:buFont typeface="Arial"/>
              <a:buChar char="•"/>
            </a:pPr>
            <a:r>
              <a:rPr lang="en-US" dirty="0">
                <a:latin typeface="Arial" pitchFamily="34" charset="0"/>
              </a:rPr>
              <a:t>All code share the same codebase and need to be compiled together</a:t>
            </a:r>
          </a:p>
          <a:p>
            <a:pPr marL="557213" lvl="1" indent="-214313">
              <a:buFont typeface="Arial"/>
              <a:buChar char="•"/>
            </a:pPr>
            <a:r>
              <a:rPr lang="en-US" dirty="0">
                <a:latin typeface="Arial" pitchFamily="34" charset="0"/>
              </a:rPr>
              <a:t>All deployment share same versioned code</a:t>
            </a:r>
          </a:p>
          <a:p>
            <a:pPr marL="557213" lvl="1" indent="-214313">
              <a:buFont typeface="Arial"/>
              <a:buChar char="•"/>
            </a:pPr>
            <a:r>
              <a:rPr lang="en-US" dirty="0">
                <a:latin typeface="Arial" pitchFamily="34" charset="0"/>
              </a:rPr>
              <a:t>The whole application is run under single server process</a:t>
            </a: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53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dirty="0">
                <a:solidFill>
                  <a:schemeClr val="tx1"/>
                </a:solidFill>
              </a:rPr>
              <a:t>Monolith Architecture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77635" y="2615895"/>
            <a:ext cx="6153163" cy="2485839"/>
            <a:chOff x="539552" y="1844824"/>
            <a:chExt cx="8013700" cy="3275758"/>
          </a:xfrm>
        </p:grpSpPr>
        <p:pic>
          <p:nvPicPr>
            <p:cNvPr id="20" name="Picture 19" descr="context-monolith-exampl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44824"/>
              <a:ext cx="8013700" cy="2997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177330" y="4725144"/>
              <a:ext cx="5614338" cy="3954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itchFamily="34" charset="0"/>
                </a:rPr>
                <a:t>Figure: Online Store Example of Monolith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3564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latin typeface="Arial" panose="020B0604020202020204" pitchFamily="34" charset="0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7635" y="1"/>
            <a:ext cx="5651914" cy="270401"/>
          </a:xfrm>
        </p:spPr>
        <p:txBody>
          <a:bodyPr>
            <a:normAutofit fontScale="90000"/>
          </a:bodyPr>
          <a:lstStyle/>
          <a:p>
            <a:r>
              <a:rPr lang="en-GB" dirty="0"/>
              <a:t>Context</a:t>
            </a:r>
          </a:p>
        </p:txBody>
      </p:sp>
      <p:sp>
        <p:nvSpPr>
          <p:cNvPr id="53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dirty="0">
                <a:solidFill>
                  <a:schemeClr val="tx1"/>
                </a:solidFill>
              </a:rPr>
              <a:t>Monolith Architecture Style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85646" y="789553"/>
            <a:ext cx="6264696" cy="1434644"/>
            <a:chOff x="323528" y="1052736"/>
            <a:chExt cx="3736032" cy="2966973"/>
          </a:xfrm>
        </p:grpSpPr>
        <p:grpSp>
          <p:nvGrpSpPr>
            <p:cNvPr id="20" name="Gruppieren 7"/>
            <p:cNvGrpSpPr/>
            <p:nvPr/>
          </p:nvGrpSpPr>
          <p:grpSpPr>
            <a:xfrm>
              <a:off x="323528" y="1052736"/>
              <a:ext cx="3736032" cy="2434628"/>
              <a:chOff x="508000" y="4076601"/>
              <a:chExt cx="8434193" cy="1244200"/>
            </a:xfrm>
          </p:grpSpPr>
          <p:sp>
            <p:nvSpPr>
              <p:cNvPr id="23" name="Rechteck 8"/>
              <p:cNvSpPr/>
              <p:nvPr/>
            </p:nvSpPr>
            <p:spPr bwMode="auto">
              <a:xfrm>
                <a:off x="508000" y="4149075"/>
                <a:ext cx="8434193" cy="1171726"/>
              </a:xfrm>
              <a:prstGeom prst="rect">
                <a:avLst/>
              </a:prstGeom>
              <a:noFill/>
              <a:ln w="9525" cap="flat" cmpd="sng" algn="ctr">
                <a:solidFill>
                  <a:srgbClr val="0065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latin typeface="Arial" pitchFamily="34" charset="0"/>
                </a:endParaRPr>
              </a:p>
            </p:txBody>
          </p:sp>
          <p:sp>
            <p:nvSpPr>
              <p:cNvPr id="24" name="Inhaltsplatzhalter 2"/>
              <p:cNvSpPr txBox="1">
                <a:spLocks/>
              </p:cNvSpPr>
              <p:nvPr/>
            </p:nvSpPr>
            <p:spPr bwMode="auto">
              <a:xfrm>
                <a:off x="508000" y="4076601"/>
                <a:ext cx="3853554" cy="34246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18" charset="-128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sz="1350" b="1" dirty="0">
                    <a:solidFill>
                      <a:schemeClr val="bg1"/>
                    </a:solidFill>
                  </a:rPr>
                  <a:t>Advantages 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23528" y="1823751"/>
              <a:ext cx="2197969" cy="21959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257175" indent="-257175">
                <a:buFont typeface="Arial"/>
                <a:buChar char="•"/>
              </a:pPr>
              <a:r>
                <a:rPr lang="en-US" sz="1200" dirty="0">
                  <a:latin typeface="Arial" pitchFamily="34" charset="0"/>
                </a:rPr>
                <a:t>Easy to develop and test</a:t>
              </a:r>
            </a:p>
            <a:p>
              <a:pPr marL="257175" indent="-257175">
                <a:buFont typeface="Arial"/>
                <a:buChar char="•"/>
              </a:pPr>
              <a:r>
                <a:rPr lang="en-US" sz="1200" dirty="0">
                  <a:latin typeface="Arial" pitchFamily="34" charset="0"/>
                </a:rPr>
                <a:t>Deployment is easy</a:t>
              </a:r>
            </a:p>
            <a:p>
              <a:pPr marL="257175" indent="-257175">
                <a:buFont typeface="Arial"/>
                <a:buChar char="•"/>
              </a:pPr>
              <a:r>
                <a:rPr lang="en-US" sz="1200" dirty="0">
                  <a:latin typeface="Arial" pitchFamily="34" charset="0"/>
                </a:rPr>
                <a:t>Scaling is clear and simple</a:t>
              </a:r>
            </a:p>
            <a:p>
              <a:pPr marL="257175" indent="-257175">
                <a:buFont typeface="Arial"/>
                <a:buChar char="•"/>
              </a:pPr>
              <a:r>
                <a:rPr lang="en-US" sz="1200" dirty="0">
                  <a:latin typeface="Arial" pitchFamily="34" charset="0"/>
                </a:rPr>
                <a:t>Prompt reuse of components and functionalities</a:t>
              </a:r>
            </a:p>
            <a:p>
              <a:endParaRPr lang="en-US" sz="1500" dirty="0">
                <a:latin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85647" y="2193709"/>
            <a:ext cx="6898715" cy="2801782"/>
            <a:chOff x="5148064" y="1006812"/>
            <a:chExt cx="9198287" cy="3735709"/>
          </a:xfrm>
        </p:grpSpPr>
        <p:grpSp>
          <p:nvGrpSpPr>
            <p:cNvPr id="8" name="Gruppieren 7"/>
            <p:cNvGrpSpPr/>
            <p:nvPr/>
          </p:nvGrpSpPr>
          <p:grpSpPr>
            <a:xfrm>
              <a:off x="5148064" y="1006812"/>
              <a:ext cx="8352928" cy="3456384"/>
              <a:chOff x="508000" y="4086962"/>
              <a:chExt cx="17789585" cy="1918182"/>
            </a:xfrm>
          </p:grpSpPr>
          <p:sp>
            <p:nvSpPr>
              <p:cNvPr id="9" name="Rechteck 8"/>
              <p:cNvSpPr/>
              <p:nvPr/>
            </p:nvSpPr>
            <p:spPr bwMode="auto">
              <a:xfrm>
                <a:off x="508000" y="4149075"/>
                <a:ext cx="17789585" cy="1856069"/>
              </a:xfrm>
              <a:prstGeom prst="rect">
                <a:avLst/>
              </a:prstGeom>
              <a:noFill/>
              <a:ln w="9525" cap="flat" cmpd="sng" algn="ctr">
                <a:solidFill>
                  <a:srgbClr val="0065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latin typeface="Arial" pitchFamily="34" charset="0"/>
                </a:endParaRPr>
              </a:p>
            </p:txBody>
          </p:sp>
          <p:sp>
            <p:nvSpPr>
              <p:cNvPr id="10" name="Inhaltsplatzhalter 2"/>
              <p:cNvSpPr txBox="1">
                <a:spLocks/>
              </p:cNvSpPr>
              <p:nvPr/>
            </p:nvSpPr>
            <p:spPr bwMode="auto">
              <a:xfrm>
                <a:off x="508000" y="4086962"/>
                <a:ext cx="8128000" cy="24042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18" charset="-128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sz="1350" b="1" dirty="0">
                    <a:solidFill>
                      <a:schemeClr val="bg1"/>
                    </a:solidFill>
                  </a:rPr>
                  <a:t>Disadvantages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48064" y="1510868"/>
              <a:ext cx="9198287" cy="3231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14313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Limited Agility due to difficult continuous delivery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Single codebase, deployment of small change needs whole application to be deployed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Affects continuous delivery, especially when multiple deployment per day</a:t>
              </a:r>
            </a:p>
            <a:p>
              <a:pPr marL="214313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Decrease in Productivity due to understandability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Understanding of application is difficult due to overwhelming volume of codebase</a:t>
              </a:r>
            </a:p>
            <a:p>
              <a:pPr marL="214313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Difficult Team Structure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Common ways by technology and geography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Communication and ownership not straight forward</a:t>
              </a:r>
            </a:p>
            <a:p>
              <a:pPr marL="214313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Long-term Commitment to Technology Stack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Technology chosen during analysis phase</a:t>
              </a:r>
            </a:p>
            <a:p>
              <a:pPr marL="214313" indent="-214313">
                <a:buFont typeface="Arial"/>
                <a:buChar char="•"/>
              </a:pPr>
              <a:r>
                <a:rPr lang="en-US" sz="1050" b="1" dirty="0">
                  <a:latin typeface="Arial" pitchFamily="34" charset="0"/>
                </a:rPr>
                <a:t>Limited Scalability due to unavailable option for scaling of individual units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Only one option </a:t>
              </a:r>
              <a:r>
                <a:rPr lang="en-US" sz="1050" dirty="0" err="1">
                  <a:latin typeface="Arial" pitchFamily="34" charset="0"/>
                </a:rPr>
                <a:t>ie</a:t>
              </a:r>
              <a:r>
                <a:rPr lang="en-US" sz="1050" dirty="0">
                  <a:latin typeface="Arial" pitchFamily="34" charset="0"/>
                </a:rPr>
                <a:t>, Horizontal Scaling</a:t>
              </a:r>
            </a:p>
            <a:p>
              <a:pPr marL="557213" lvl="1" indent="-214313">
                <a:buFont typeface="Arial"/>
                <a:buChar char="•"/>
              </a:pPr>
              <a:r>
                <a:rPr lang="en-US" sz="1050" dirty="0">
                  <a:latin typeface="Arial" pitchFamily="34" charset="0"/>
                </a:rPr>
                <a:t>Independent scaling of components not possible</a:t>
              </a:r>
            </a:p>
            <a:p>
              <a:pPr marL="214313" indent="-214313">
                <a:buFont typeface="Arial"/>
                <a:buChar char="•"/>
              </a:pPr>
              <a:endParaRPr lang="en-US" sz="1500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34992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601670" y="3921900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Granularity of a service is determined by the number of operations, type of parameters of operations and size of messages.</a:t>
            </a:r>
          </a:p>
        </p:txBody>
      </p:sp>
      <p:pic>
        <p:nvPicPr>
          <p:cNvPr id="22" name="Picture 21" descr="granularity_metrics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1707654"/>
            <a:ext cx="2323946" cy="486054"/>
          </a:xfrm>
          <a:prstGeom prst="rect">
            <a:avLst/>
          </a:prstGeom>
        </p:spPr>
      </p:pic>
      <p:pic>
        <p:nvPicPr>
          <p:cNvPr id="23" name="Picture 22" descr="granularity_metric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9" y="816555"/>
            <a:ext cx="2128128" cy="486054"/>
          </a:xfrm>
          <a:prstGeom prst="rect">
            <a:avLst/>
          </a:prstGeom>
        </p:spPr>
      </p:pic>
      <p:pic>
        <p:nvPicPr>
          <p:cNvPr id="24" name="Picture 23" descr="granularity_metrics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2949792"/>
            <a:ext cx="3079103" cy="594066"/>
          </a:xfrm>
          <a:prstGeom prst="rect">
            <a:avLst/>
          </a:prstGeom>
        </p:spPr>
      </p:pic>
      <p:pic>
        <p:nvPicPr>
          <p:cNvPr id="25" name="Picture 24" descr="granularity_metrics_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" y="438542"/>
            <a:ext cx="5337804" cy="2133208"/>
          </a:xfrm>
          <a:prstGeom prst="rect">
            <a:avLst/>
          </a:prstGeom>
        </p:spPr>
      </p:pic>
      <p:pic>
        <p:nvPicPr>
          <p:cNvPr id="28" name="Picture 27" descr="granularity_metrics_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9" y="2517744"/>
            <a:ext cx="2381676" cy="8710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 bwMode="auto">
          <a:xfrm>
            <a:off x="5382090" y="1491630"/>
            <a:ext cx="0" cy="13501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>
            <a:off x="4788024" y="2841780"/>
            <a:ext cx="124213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4278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b="1" dirty="0">
                <a:solidFill>
                  <a:schemeClr val="tx1"/>
                </a:solidFill>
              </a:rPr>
              <a:t>Good </a:t>
            </a:r>
            <a:r>
              <a:rPr lang="en-GB" sz="2700" b="1" dirty="0" err="1">
                <a:solidFill>
                  <a:schemeClr val="tx1"/>
                </a:solidFill>
              </a:rPr>
              <a:t>Microservice</a:t>
            </a:r>
            <a:endParaRPr lang="en-GB" sz="2700" b="1" dirty="0">
              <a:solidFill>
                <a:schemeClr val="tx1"/>
              </a:solidFill>
            </a:endParaRPr>
          </a:p>
        </p:txBody>
      </p:sp>
      <p:grpSp>
        <p:nvGrpSpPr>
          <p:cNvPr id="108" name="Gruppieren 16"/>
          <p:cNvGrpSpPr/>
          <p:nvPr/>
        </p:nvGrpSpPr>
        <p:grpSpPr>
          <a:xfrm>
            <a:off x="1424718" y="735546"/>
            <a:ext cx="6171619" cy="1674186"/>
            <a:chOff x="508000" y="4177067"/>
            <a:chExt cx="8128000" cy="615717"/>
          </a:xfrm>
        </p:grpSpPr>
        <p:sp>
          <p:nvSpPr>
            <p:cNvPr id="109" name="Rechteck 17"/>
            <p:cNvSpPr/>
            <p:nvPr/>
          </p:nvSpPr>
          <p:spPr bwMode="auto">
            <a:xfrm>
              <a:off x="508000" y="4256362"/>
              <a:ext cx="8128000" cy="536422"/>
            </a:xfrm>
            <a:prstGeom prst="rect">
              <a:avLst/>
            </a:prstGeom>
            <a:noFill/>
            <a:ln w="9525" cap="flat" cmpd="sng" algn="ctr">
              <a:solidFill>
                <a:srgbClr val="0065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500" dirty="0">
                <a:latin typeface="Arial" pitchFamily="34" charset="0"/>
              </a:endParaRPr>
            </a:p>
          </p:txBody>
        </p:sp>
        <p:sp>
          <p:nvSpPr>
            <p:cNvPr id="110" name="Inhaltsplatzhalter 2"/>
            <p:cNvSpPr txBox="1">
              <a:spLocks/>
            </p:cNvSpPr>
            <p:nvPr/>
          </p:nvSpPr>
          <p:spPr bwMode="auto">
            <a:xfrm>
              <a:off x="508000" y="4177067"/>
              <a:ext cx="8128000" cy="11917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18" charset="-128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GB" sz="1200" b="1" dirty="0">
                  <a:solidFill>
                    <a:schemeClr val="bg1"/>
                  </a:solidFill>
                </a:rPr>
                <a:t>Single Responsibility Principle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817694" y="897564"/>
            <a:ext cx="4914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  <a:p>
            <a:pPr marL="214313" indent="-214313">
              <a:buFont typeface="Arial"/>
              <a:buChar char="•"/>
            </a:pPr>
            <a:r>
              <a:rPr lang="en-US" sz="1050" dirty="0" err="1"/>
              <a:t>Microservices</a:t>
            </a:r>
            <a:r>
              <a:rPr lang="en-US" sz="1050" dirty="0"/>
              <a:t> should be small and focused on doing one thing well [</a:t>
            </a:r>
            <a:r>
              <a:rPr lang="en-US" sz="1050" dirty="0" err="1"/>
              <a:t>S.Newman</a:t>
            </a:r>
            <a:r>
              <a:rPr lang="en-US" sz="1050" dirty="0"/>
              <a:t> and M. Stine]</a:t>
            </a:r>
          </a:p>
          <a:p>
            <a:pPr marL="214313" indent="-214313">
              <a:buFont typeface="Arial"/>
              <a:buChar char="•"/>
            </a:pPr>
            <a:endParaRPr lang="en-US" sz="1050" dirty="0"/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“Gather together those things that change for the same reason, and separate those things that change for different reasons.” [16]</a:t>
            </a:r>
          </a:p>
          <a:p>
            <a:endParaRPr lang="en-US" sz="1050" dirty="0"/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Single Responsibility Principle closely related to Coupling and Cohesion. [18, 19]</a:t>
            </a:r>
          </a:p>
          <a:p>
            <a:endParaRPr lang="en-US" sz="1350" dirty="0"/>
          </a:p>
        </p:txBody>
      </p:sp>
      <p:grpSp>
        <p:nvGrpSpPr>
          <p:cNvPr id="111" name="Gruppieren 16"/>
          <p:cNvGrpSpPr/>
          <p:nvPr/>
        </p:nvGrpSpPr>
        <p:grpSpPr>
          <a:xfrm>
            <a:off x="1439652" y="2517746"/>
            <a:ext cx="6156684" cy="1134128"/>
            <a:chOff x="508000" y="4177067"/>
            <a:chExt cx="8128000" cy="562177"/>
          </a:xfrm>
        </p:grpSpPr>
        <p:sp>
          <p:nvSpPr>
            <p:cNvPr id="112" name="Rechteck 17"/>
            <p:cNvSpPr/>
            <p:nvPr/>
          </p:nvSpPr>
          <p:spPr bwMode="auto">
            <a:xfrm>
              <a:off x="508000" y="4256362"/>
              <a:ext cx="8128000" cy="482882"/>
            </a:xfrm>
            <a:prstGeom prst="rect">
              <a:avLst/>
            </a:prstGeom>
            <a:noFill/>
            <a:ln w="9525" cap="flat" cmpd="sng" algn="ctr">
              <a:solidFill>
                <a:srgbClr val="0065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500" dirty="0">
                <a:latin typeface="Arial" pitchFamily="34" charset="0"/>
              </a:endParaRPr>
            </a:p>
          </p:txBody>
        </p:sp>
        <p:sp>
          <p:nvSpPr>
            <p:cNvPr id="113" name="Inhaltsplatzhalter 2"/>
            <p:cNvSpPr txBox="1">
              <a:spLocks/>
            </p:cNvSpPr>
            <p:nvPr/>
          </p:nvSpPr>
          <p:spPr bwMode="auto">
            <a:xfrm>
              <a:off x="508000" y="4177067"/>
              <a:ext cx="8128000" cy="11917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18" charset="-128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GB" sz="1200" b="1" dirty="0">
                  <a:solidFill>
                    <a:schemeClr val="bg1"/>
                  </a:solidFill>
                </a:rPr>
                <a:t>Autonomy [8, 20, 21, 22]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871700" y="2613124"/>
            <a:ext cx="51305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“The logic governed by a service resides within an explicit boundary” [24] 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“ The service has control within this boundary and does not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depend on other services to execute its governance. </a:t>
            </a:r>
          </a:p>
          <a:p>
            <a:pPr marL="214313" indent="-214313">
              <a:buFont typeface="Arial"/>
              <a:buChar char="•"/>
            </a:pPr>
            <a:r>
              <a:rPr lang="en-US" sz="1050" dirty="0"/>
              <a:t>It also frees the service from ties that could inhibit its deployment and evolution” [23]</a:t>
            </a:r>
          </a:p>
        </p:txBody>
      </p:sp>
      <p:grpSp>
        <p:nvGrpSpPr>
          <p:cNvPr id="114" name="Gruppieren 16"/>
          <p:cNvGrpSpPr/>
          <p:nvPr/>
        </p:nvGrpSpPr>
        <p:grpSpPr>
          <a:xfrm>
            <a:off x="1439652" y="3705876"/>
            <a:ext cx="6156684" cy="1134126"/>
            <a:chOff x="508000" y="4177067"/>
            <a:chExt cx="8128000" cy="615717"/>
          </a:xfrm>
        </p:grpSpPr>
        <p:sp>
          <p:nvSpPr>
            <p:cNvPr id="115" name="Rechteck 17"/>
            <p:cNvSpPr/>
            <p:nvPr/>
          </p:nvSpPr>
          <p:spPr bwMode="auto">
            <a:xfrm>
              <a:off x="508000" y="4256362"/>
              <a:ext cx="8128000" cy="536422"/>
            </a:xfrm>
            <a:prstGeom prst="rect">
              <a:avLst/>
            </a:prstGeom>
            <a:noFill/>
            <a:ln w="9525" cap="flat" cmpd="sng" algn="ctr">
              <a:solidFill>
                <a:srgbClr val="0065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500" dirty="0">
                <a:latin typeface="Arial" pitchFamily="34" charset="0"/>
              </a:endParaRPr>
            </a:p>
          </p:txBody>
        </p:sp>
        <p:sp>
          <p:nvSpPr>
            <p:cNvPr id="116" name="Inhaltsplatzhalter 2"/>
            <p:cNvSpPr txBox="1">
              <a:spLocks/>
            </p:cNvSpPr>
            <p:nvPr/>
          </p:nvSpPr>
          <p:spPr bwMode="auto">
            <a:xfrm>
              <a:off x="508000" y="4177067"/>
              <a:ext cx="8128000" cy="11917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18" charset="-128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562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981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GB" sz="1200" b="1" dirty="0" err="1">
                  <a:solidFill>
                    <a:schemeClr val="bg1"/>
                  </a:solidFill>
                </a:rPr>
                <a:t>Techlology</a:t>
              </a:r>
              <a:endParaRPr lang="en-GB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47664" y="4029912"/>
            <a:ext cx="58866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/>
              <a:t>The right value of granularity for an organization is highly influenced by its IT infrastructure. The organization should be capable of handling the complexities such as communication, runtime, infrastructure </a:t>
            </a:r>
            <a:r>
              <a:rPr lang="en-US" sz="1050" dirty="0" err="1"/>
              <a:t>etc</a:t>
            </a:r>
            <a:r>
              <a:rPr lang="en-US" sz="1050" dirty="0"/>
              <a:t> if they choose low granularity. [25, 26]</a:t>
            </a:r>
          </a:p>
        </p:txBody>
      </p:sp>
    </p:spTree>
    <p:extLst>
      <p:ext uri="{BB962C8B-B14F-4D97-AF65-F5344CB8AC3E}">
        <p14:creationId xmlns:p14="http://schemas.microsoft.com/office/powerpoint/2010/main" val="148610231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1500" dirty="0"/>
              <a:t>Quality Attributes for Services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60862" y="816489"/>
          <a:ext cx="6422279" cy="3726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55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7093">
                <a:tc>
                  <a:txBody>
                    <a:bodyPr/>
                    <a:lstStyle/>
                    <a:p>
                      <a:r>
                        <a:rPr lang="en-US" sz="1000" dirty="0"/>
                        <a:t>#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References/Attributes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[13]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[27]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[15]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[14]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[28]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[29]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Coupling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Cohesion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Autonomy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Granularity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Reusability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Abstraction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046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98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Coupling</a:t>
            </a:r>
          </a:p>
        </p:txBody>
      </p:sp>
      <p:pic>
        <p:nvPicPr>
          <p:cNvPr id="98" name="Picture 97" descr="coupling_metrics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93" y="88117"/>
            <a:ext cx="5336408" cy="2659918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3383868" y="2860460"/>
            <a:ext cx="3074083" cy="2094174"/>
            <a:chOff x="6732240" y="3501008"/>
            <a:chExt cx="6324600" cy="3571558"/>
          </a:xfrm>
        </p:grpSpPr>
        <p:pic>
          <p:nvPicPr>
            <p:cNvPr id="100" name="Picture 99" descr="coupling_metrics_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8464" y="3501008"/>
              <a:ext cx="3581400" cy="812800"/>
            </a:xfrm>
            <a:prstGeom prst="rect">
              <a:avLst/>
            </a:prstGeom>
          </p:spPr>
        </p:pic>
        <p:pic>
          <p:nvPicPr>
            <p:cNvPr id="101" name="Picture 100" descr="coupling_metrics_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4354764"/>
              <a:ext cx="6324600" cy="271780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 bwMode="auto">
          <a:xfrm>
            <a:off x="3113838" y="2841780"/>
            <a:ext cx="334837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6156B63-5ACD-1ED2-D021-A589F438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629554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dirty="0">
                <a:solidFill>
                  <a:schemeClr val="tx1"/>
                </a:solidFill>
              </a:rPr>
              <a:t>Coupling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1670" y="3921900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Coupling in a service increases with the number of service invocations, number of dependent services and number of messages used.</a:t>
            </a:r>
          </a:p>
        </p:txBody>
      </p:sp>
      <p:pic>
        <p:nvPicPr>
          <p:cNvPr id="97" name="Picture 96" descr="coupling_metrics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951570"/>
            <a:ext cx="3294366" cy="2754507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4788024" y="1167594"/>
            <a:ext cx="2886102" cy="2052228"/>
            <a:chOff x="4108240" y="836712"/>
            <a:chExt cx="5067300" cy="3480668"/>
          </a:xfrm>
        </p:grpSpPr>
        <p:pic>
          <p:nvPicPr>
            <p:cNvPr id="103" name="Picture 102" descr="coupling_metrics_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240" y="836712"/>
              <a:ext cx="5067300" cy="1473200"/>
            </a:xfrm>
            <a:prstGeom prst="rect">
              <a:avLst/>
            </a:prstGeom>
          </p:spPr>
        </p:pic>
        <p:pic>
          <p:nvPicPr>
            <p:cNvPr id="104" name="Picture 103" descr="coupling_metrics_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2348880"/>
              <a:ext cx="4114800" cy="1968500"/>
            </a:xfrm>
            <a:prstGeom prst="rect">
              <a:avLst/>
            </a:prstGeom>
          </p:spPr>
        </p:pic>
      </p:grpSp>
      <p:cxnSp>
        <p:nvCxnSpPr>
          <p:cNvPr id="107" name="Straight Connector 106"/>
          <p:cNvCxnSpPr/>
          <p:nvPr/>
        </p:nvCxnSpPr>
        <p:spPr bwMode="auto">
          <a:xfrm>
            <a:off x="4680012" y="1221600"/>
            <a:ext cx="0" cy="22682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9A98E38D-9241-A1BD-A063-4C5AA076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35793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dirty="0">
                <a:solidFill>
                  <a:schemeClr val="tx1"/>
                </a:solidFill>
              </a:rPr>
              <a:t>Cohesion</a:t>
            </a:r>
          </a:p>
        </p:txBody>
      </p:sp>
      <p:pic>
        <p:nvPicPr>
          <p:cNvPr id="28" name="Picture 27" descr="cohesion_metrics_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69" y="1634286"/>
            <a:ext cx="3567531" cy="2072591"/>
          </a:xfrm>
          <a:prstGeom prst="rect">
            <a:avLst/>
          </a:prstGeom>
        </p:spPr>
      </p:pic>
      <p:pic>
        <p:nvPicPr>
          <p:cNvPr id="2" name="Picture 1" descr="cohesion_metrics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59" y="1432032"/>
            <a:ext cx="5679047" cy="264904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819990-3935-CE9A-F605-56A217AC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19297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AE56-7F27-F848-877C-6878676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2" y="273847"/>
            <a:ext cx="7511498" cy="704053"/>
          </a:xfrm>
        </p:spPr>
        <p:txBody>
          <a:bodyPr>
            <a:normAutofit/>
          </a:bodyPr>
          <a:lstStyle/>
          <a:p>
            <a:r>
              <a:rPr lang="en-IT" dirty="0"/>
              <a:t>Serverless Computing and Function-as-a-Service: a Primer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6F7E7B-D420-A749-B504-A44E8563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090668"/>
            <a:ext cx="6319632" cy="3563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156F7-F99D-5446-AE2C-401195C1B1F9}"/>
              </a:ext>
            </a:extLst>
          </p:cNvPr>
          <p:cNvSpPr/>
          <p:nvPr/>
        </p:nvSpPr>
        <p:spPr>
          <a:xfrm>
            <a:off x="3025833" y="2308866"/>
            <a:ext cx="1679171" cy="144117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DB66-CC5A-CF4A-B914-4BD5E64D2130}"/>
              </a:ext>
            </a:extLst>
          </p:cNvPr>
          <p:cNvSpPr txBox="1"/>
          <p:nvPr/>
        </p:nvSpPr>
        <p:spPr>
          <a:xfrm>
            <a:off x="3181876" y="193953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The Cloud!</a:t>
            </a:r>
          </a:p>
        </p:txBody>
      </p:sp>
      <p:pic>
        <p:nvPicPr>
          <p:cNvPr id="9" name="Picture 8" descr="C:\Users\Andy\AppData\Local\Microsoft\Windows\Temporary Internet Files\Content.IE5\OQIHRKSF\MCj04418090000[1].png">
            <a:extLst>
              <a:ext uri="{FF2B5EF4-FFF2-40B4-BE49-F238E27FC236}">
                <a16:creationId xmlns:a16="http://schemas.microsoft.com/office/drawing/2014/main" id="{E6EE1589-D531-EB49-BD06-C572B0AC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9444" b="22222"/>
          <a:stretch>
            <a:fillRect/>
          </a:stretch>
        </p:blipFill>
        <p:spPr bwMode="auto">
          <a:xfrm>
            <a:off x="5013960" y="2778238"/>
            <a:ext cx="2743200" cy="1600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2CC1B-D929-A247-A75F-59E494BA767C}"/>
              </a:ext>
            </a:extLst>
          </p:cNvPr>
          <p:cNvSpPr txBox="1"/>
          <p:nvPr/>
        </p:nvSpPr>
        <p:spPr>
          <a:xfrm>
            <a:off x="7754991" y="2872583"/>
            <a:ext cx="146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“I</a:t>
            </a:r>
            <a:r>
              <a:rPr lang="en-IT" i="1" dirty="0"/>
              <a:t>t’s just somebody else’s computer!”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21895-1778-96E4-681F-725ACD73297B}"/>
              </a:ext>
            </a:extLst>
          </p:cNvPr>
          <p:cNvSpPr txBox="1"/>
          <p:nvPr/>
        </p:nvSpPr>
        <p:spPr>
          <a:xfrm>
            <a:off x="8486511" y="400910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Cit.</a:t>
            </a:r>
          </a:p>
        </p:txBody>
      </p:sp>
    </p:spTree>
    <p:extLst>
      <p:ext uri="{BB962C8B-B14F-4D97-AF65-F5344CB8AC3E}">
        <p14:creationId xmlns:p14="http://schemas.microsoft.com/office/powerpoint/2010/main" val="1070677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357288" y="850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Cohesion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792795" y="3703871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Cohesion is given by the number of operations sharing same messages, parameters and consumer.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130695" y="545524"/>
            <a:ext cx="5435889" cy="2916323"/>
            <a:chOff x="179512" y="1006996"/>
            <a:chExt cx="8352408" cy="2848992"/>
          </a:xfrm>
        </p:grpSpPr>
        <p:pic>
          <p:nvPicPr>
            <p:cNvPr id="23" name="Picture 22" descr="cohesion_metrics_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006996"/>
              <a:ext cx="5410200" cy="1485900"/>
            </a:xfrm>
            <a:prstGeom prst="rect">
              <a:avLst/>
            </a:prstGeom>
          </p:spPr>
        </p:pic>
        <p:pic>
          <p:nvPicPr>
            <p:cNvPr id="24" name="Picture 23" descr="cohesion_metrics_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420888"/>
              <a:ext cx="8280400" cy="143510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2D2ABAB-D545-44B0-E6EF-8D9D1204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389805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Complexity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1670" y="3759882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Complexity of the service increases with granularity and coupling.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69622" y="1599642"/>
            <a:ext cx="3456384" cy="1512168"/>
            <a:chOff x="179512" y="2014984"/>
            <a:chExt cx="6002908" cy="2103884"/>
          </a:xfrm>
        </p:grpSpPr>
        <p:pic>
          <p:nvPicPr>
            <p:cNvPr id="12" name="Picture 11" descr="complexity_metrics_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014984"/>
              <a:ext cx="4699000" cy="1270000"/>
            </a:xfrm>
            <a:prstGeom prst="rect">
              <a:avLst/>
            </a:prstGeom>
          </p:spPr>
        </p:pic>
        <p:pic>
          <p:nvPicPr>
            <p:cNvPr id="13" name="Picture 12" descr="complexity_metrics_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140968"/>
              <a:ext cx="5930900" cy="9779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517995" y="1545636"/>
            <a:ext cx="3475529" cy="1566174"/>
            <a:chOff x="2843808" y="2852936"/>
            <a:chExt cx="5613400" cy="2367260"/>
          </a:xfrm>
        </p:grpSpPr>
        <p:pic>
          <p:nvPicPr>
            <p:cNvPr id="15" name="Picture 14" descr="complexity_metrics_3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56" y="2852936"/>
              <a:ext cx="4165600" cy="1460500"/>
            </a:xfrm>
            <a:prstGeom prst="rect">
              <a:avLst/>
            </a:prstGeom>
          </p:spPr>
        </p:pic>
        <p:pic>
          <p:nvPicPr>
            <p:cNvPr id="17" name="Picture 16" descr="complexity_metrics_4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4293096"/>
              <a:ext cx="5613400" cy="927100"/>
            </a:xfrm>
            <a:prstGeom prst="rect">
              <a:avLst/>
            </a:prstGeom>
          </p:spPr>
        </p:pic>
      </p:grpSp>
      <p:cxnSp>
        <p:nvCxnSpPr>
          <p:cNvPr id="24" name="Straight Connector 23"/>
          <p:cNvCxnSpPr/>
          <p:nvPr/>
        </p:nvCxnSpPr>
        <p:spPr bwMode="auto">
          <a:xfrm>
            <a:off x="4463988" y="2193708"/>
            <a:ext cx="0" cy="11341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62452D7-2852-A9C7-EA86-45718DDC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787140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Autonomy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1670" y="3921900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Autonomy of a service gives the degree of control of a service upon its business entities. </a:t>
            </a:r>
          </a:p>
        </p:txBody>
      </p:sp>
      <p:pic>
        <p:nvPicPr>
          <p:cNvPr id="6" name="Picture 5" descr="autonomy_metrics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54" y="735546"/>
            <a:ext cx="3967095" cy="1606767"/>
          </a:xfrm>
          <a:prstGeom prst="rect">
            <a:avLst/>
          </a:prstGeom>
        </p:spPr>
      </p:pic>
      <p:pic>
        <p:nvPicPr>
          <p:cNvPr id="7" name="Picture 6" descr="autonomy_metric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2463739"/>
            <a:ext cx="4482498" cy="12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8289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2700" b="1" dirty="0">
                <a:solidFill>
                  <a:schemeClr val="tx1"/>
                </a:solidFill>
              </a:rPr>
              <a:t>Reusability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1670" y="3921900"/>
            <a:ext cx="5886654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Reusability increases with cohesion and consumers but decreases with granularity and coupling.</a:t>
            </a:r>
          </a:p>
        </p:txBody>
      </p:sp>
      <p:pic>
        <p:nvPicPr>
          <p:cNvPr id="7" name="Picture 6" descr="reusability_metrics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21600"/>
            <a:ext cx="3409950" cy="685800"/>
          </a:xfrm>
          <a:prstGeom prst="rect">
            <a:avLst/>
          </a:prstGeom>
        </p:spPr>
      </p:pic>
      <p:pic>
        <p:nvPicPr>
          <p:cNvPr id="8" name="Picture 7" descr="reusability_metrics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25756"/>
            <a:ext cx="4800600" cy="495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3977934" y="2301720"/>
            <a:ext cx="124213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358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cs typeface="Arial Unicode MS" panose="020B0604020202020204" pitchFamily="34" charset="-128"/>
              <a:sym typeface="+mn-lt"/>
            </a:endParaRPr>
          </a:p>
        </p:txBody>
      </p:sp>
      <p:sp>
        <p:nvSpPr>
          <p:cNvPr id="19" name="Titel 4"/>
          <p:cNvSpPr txBox="1">
            <a:spLocks/>
          </p:cNvSpPr>
          <p:nvPr/>
        </p:nvSpPr>
        <p:spPr bwMode="auto">
          <a:xfrm>
            <a:off x="1445421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1500" dirty="0"/>
              <a:t>Basic Quality Metrics for Services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Picture 7" descr="services_basic_quality_metric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"/>
            <a:ext cx="7901117" cy="50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6136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1447800" y="971551"/>
            <a:ext cx="4800600" cy="31540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Compute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190086" y="1610990"/>
            <a:ext cx="990600" cy="990600"/>
          </a:xfrm>
          <a:prstGeom prst="ellipse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37"/>
            <a:endParaRPr lang="en-US" sz="1400" dirty="0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02513" y="1610173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App VM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Microservice</a:t>
            </a:r>
            <a:r>
              <a:rPr lang="en-US" dirty="0">
                <a:solidFill>
                  <a:schemeClr val="tx1"/>
                </a:solidFill>
              </a:rPr>
              <a:t> decomposition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4399886" y="1610990"/>
            <a:ext cx="990600" cy="990600"/>
          </a:xfrm>
          <a:prstGeom prst="ellipse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37"/>
            <a:endParaRPr lang="en-US" sz="1400" dirty="0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343400" y="1610173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App VM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16" idx="2"/>
          </p:cNvCxnSpPr>
          <p:nvPr/>
        </p:nvCxnSpPr>
        <p:spPr bwMode="auto">
          <a:xfrm>
            <a:off x="2654298" y="2516722"/>
            <a:ext cx="0" cy="999269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6" idx="2"/>
          </p:cNvCxnSpPr>
          <p:nvPr/>
        </p:nvCxnSpPr>
        <p:spPr bwMode="auto">
          <a:xfrm>
            <a:off x="4895186" y="2516722"/>
            <a:ext cx="0" cy="999269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2133600" y="3515991"/>
            <a:ext cx="3008572" cy="11804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733800" y="3527795"/>
            <a:ext cx="0" cy="369196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ounded Rectangle 36"/>
          <p:cNvSpPr/>
          <p:nvPr/>
        </p:nvSpPr>
        <p:spPr>
          <a:xfrm>
            <a:off x="3324558" y="3845189"/>
            <a:ext cx="818486" cy="280402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384034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533400" y="1147131"/>
            <a:ext cx="3352800" cy="241522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90600" y="1337474"/>
            <a:ext cx="838200" cy="5334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Microservice</a:t>
            </a:r>
            <a:r>
              <a:rPr lang="en-US" dirty="0">
                <a:solidFill>
                  <a:schemeClr val="tx1"/>
                </a:solidFill>
              </a:rPr>
              <a:t> decomposition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647287" y="1604174"/>
            <a:ext cx="781714" cy="7541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37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90800" y="1657350"/>
            <a:ext cx="8382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component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95400" y="2724150"/>
            <a:ext cx="838200" cy="5334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component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67200" y="1123950"/>
            <a:ext cx="3352800" cy="241522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1314294"/>
            <a:ext cx="838200" cy="53340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137424" y="2621441"/>
            <a:ext cx="781714" cy="7541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37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24600" y="1714548"/>
            <a:ext cx="8382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29200" y="2700970"/>
            <a:ext cx="838200" cy="5334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component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8404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525003" y="2305050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261526" y="1201319"/>
            <a:ext cx="721095" cy="381000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35146" y="999482"/>
            <a:ext cx="721095" cy="381000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Microservice</a:t>
            </a:r>
            <a:r>
              <a:rPr lang="en-US" dirty="0">
                <a:solidFill>
                  <a:schemeClr val="tx1"/>
                </a:solidFill>
              </a:rPr>
              <a:t> decomposition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00978" y="1159479"/>
            <a:ext cx="721095" cy="381000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332283" y="2082294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0756" y="2226279"/>
            <a:ext cx="721095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810001" y="2343150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17279" y="2120394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315752" y="2264379"/>
            <a:ext cx="721095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95227" y="3529392"/>
            <a:ext cx="721095" cy="381000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02505" y="3306636"/>
            <a:ext cx="721095" cy="381000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900978" y="3450621"/>
            <a:ext cx="721095" cy="3810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container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2766813" y="1661090"/>
            <a:ext cx="286565" cy="339978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3587886" y="1666817"/>
            <a:ext cx="167888" cy="355581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2713630" y="2830036"/>
            <a:ext cx="167888" cy="355581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3810001" y="2830036"/>
            <a:ext cx="113601" cy="353419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7" name="Group 66"/>
          <p:cNvGrpSpPr/>
          <p:nvPr/>
        </p:nvGrpSpPr>
        <p:grpSpPr>
          <a:xfrm>
            <a:off x="3134248" y="1613758"/>
            <a:ext cx="2780016" cy="2296635"/>
            <a:chOff x="2671670" y="1425828"/>
            <a:chExt cx="2780016" cy="2296635"/>
          </a:xfrm>
        </p:grpSpPr>
        <p:cxnSp>
          <p:nvCxnSpPr>
            <p:cNvPr id="55" name="Straight Arrow Connector 54"/>
            <p:cNvCxnSpPr/>
            <p:nvPr/>
          </p:nvCxnSpPr>
          <p:spPr bwMode="auto">
            <a:xfrm>
              <a:off x="4596890" y="2615066"/>
              <a:ext cx="133701" cy="382621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H="1">
              <a:off x="3810432" y="2614992"/>
              <a:ext cx="557428" cy="385704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4" name="Group 3"/>
            <p:cNvGrpSpPr/>
            <p:nvPr/>
          </p:nvGrpSpPr>
          <p:grpSpPr>
            <a:xfrm>
              <a:off x="4045959" y="1978980"/>
              <a:ext cx="1405727" cy="1743483"/>
              <a:chOff x="4045959" y="1978980"/>
              <a:chExt cx="1405727" cy="174348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730591" y="2201736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  <a:alpha val="70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4537870" y="1978980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  <a:alpha val="70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236343" y="2122965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4540207" y="3341463"/>
                <a:ext cx="721095" cy="381000"/>
              </a:xfrm>
              <a:prstGeom prst="roundRect">
                <a:avLst/>
              </a:prstGeom>
              <a:solidFill>
                <a:srgbClr val="0070C0">
                  <a:alpha val="70000"/>
                </a:srgb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4347486" y="3118707"/>
                <a:ext cx="721095" cy="381000"/>
              </a:xfrm>
              <a:prstGeom prst="roundRect">
                <a:avLst/>
              </a:prstGeom>
              <a:solidFill>
                <a:srgbClr val="0070C0">
                  <a:alpha val="70000"/>
                </a:srgb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4045959" y="3262692"/>
                <a:ext cx="721095" cy="38100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 bwMode="auto">
            <a:xfrm>
              <a:off x="3828520" y="1425828"/>
              <a:ext cx="362480" cy="324083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3707969" y="2621976"/>
              <a:ext cx="483031" cy="373549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 bwMode="auto">
            <a:xfrm>
              <a:off x="2671670" y="2608171"/>
              <a:ext cx="1338090" cy="468696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11338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160938" y="1200151"/>
            <a:ext cx="2350340" cy="18586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b="1" dirty="0">
                <a:solidFill>
                  <a:srgbClr val="0070C0"/>
                </a:solidFill>
              </a:rPr>
              <a:t>What I said I did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Microservice</a:t>
            </a:r>
            <a:r>
              <a:rPr lang="en-US" dirty="0">
                <a:solidFill>
                  <a:schemeClr val="tx1"/>
                </a:solidFill>
              </a:rPr>
              <a:t> decomposition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30078" y="1238211"/>
            <a:ext cx="1403623" cy="1399241"/>
            <a:chOff x="1568177" y="791509"/>
            <a:chExt cx="3883509" cy="2930954"/>
          </a:xfrm>
        </p:grpSpPr>
        <p:sp>
          <p:nvSpPr>
            <p:cNvPr id="29" name="Rounded Rectangle 28"/>
            <p:cNvSpPr/>
            <p:nvPr/>
          </p:nvSpPr>
          <p:spPr>
            <a:xfrm>
              <a:off x="2062425" y="2117121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24864" y="993346"/>
              <a:ext cx="721095" cy="381000"/>
            </a:xfrm>
            <a:prstGeom prst="roundRect">
              <a:avLst/>
            </a:prstGeom>
            <a:solidFill>
              <a:srgbClr val="7030A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098484" y="791509"/>
              <a:ext cx="721095" cy="381000"/>
            </a:xfrm>
            <a:prstGeom prst="roundRect">
              <a:avLst/>
            </a:prstGeom>
            <a:solidFill>
              <a:srgbClr val="7030A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64317" y="951506"/>
              <a:ext cx="721095" cy="38100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69704" y="18943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568177" y="203835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347422" y="2155221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154701" y="19324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853174" y="207645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932648" y="3341463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739927" y="3118707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438400" y="3262692"/>
              <a:ext cx="721095" cy="38100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>
              <a:off x="3515248" y="1515060"/>
              <a:ext cx="0" cy="325719"/>
            </a:xfrm>
            <a:prstGeom prst="straightConnector1">
              <a:avLst/>
            </a:prstGeom>
            <a:solidFill>
              <a:srgbClr val="0183B7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Rounded Rectangle 39"/>
            <p:cNvSpPr/>
            <p:nvPr/>
          </p:nvSpPr>
          <p:spPr>
            <a:xfrm>
              <a:off x="4730591" y="2201736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537870" y="197898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236343" y="21229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540207" y="3341463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347486" y="3118707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045959" y="3262692"/>
              <a:ext cx="721095" cy="38100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>
              <a:off x="3574269" y="2658409"/>
              <a:ext cx="0" cy="370541"/>
            </a:xfrm>
            <a:prstGeom prst="straightConnector1">
              <a:avLst/>
            </a:prstGeom>
            <a:solidFill>
              <a:srgbClr val="0183B7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Rounded Rectangle 37"/>
          <p:cNvSpPr/>
          <p:nvPr/>
        </p:nvSpPr>
        <p:spPr>
          <a:xfrm>
            <a:off x="4267201" y="1200151"/>
            <a:ext cx="2350340" cy="18586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b="1" dirty="0">
                <a:solidFill>
                  <a:srgbClr val="0070C0"/>
                </a:solidFill>
              </a:rPr>
              <a:t>What management heard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4373582" y="1254170"/>
            <a:ext cx="2109496" cy="1431841"/>
          </a:xfrm>
          <a:prstGeom prst="cloud">
            <a:avLst/>
          </a:prstGeom>
          <a:noFill/>
          <a:ln w="127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37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65650" y="1610530"/>
            <a:ext cx="1153441" cy="783740"/>
            <a:chOff x="2520021" y="3023746"/>
            <a:chExt cx="1153441" cy="783740"/>
          </a:xfrm>
        </p:grpSpPr>
        <p:sp>
          <p:nvSpPr>
            <p:cNvPr id="49" name="Rounded Rectangle 48"/>
            <p:cNvSpPr/>
            <p:nvPr/>
          </p:nvSpPr>
          <p:spPr>
            <a:xfrm>
              <a:off x="2520021" y="3023746"/>
              <a:ext cx="260627" cy="18189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547061" y="3625596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35185" y="3114691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650335" y="3324671"/>
              <a:ext cx="260627" cy="18189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206183" y="3365067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3412835" y="3023746"/>
              <a:ext cx="260627" cy="18189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45556" y="3546957"/>
              <a:ext cx="260627" cy="18189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89317" y="3926791"/>
            <a:ext cx="825867" cy="3416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but.... </a:t>
            </a:r>
          </a:p>
        </p:txBody>
      </p:sp>
    </p:spTree>
    <p:extLst>
      <p:ext uri="{BB962C8B-B14F-4D97-AF65-F5344CB8AC3E}">
        <p14:creationId xmlns:p14="http://schemas.microsoft.com/office/powerpoint/2010/main" val="198614830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4127365" y="640937"/>
            <a:ext cx="2350340" cy="2114926"/>
            <a:chOff x="580470" y="990224"/>
            <a:chExt cx="2350340" cy="2114926"/>
          </a:xfrm>
        </p:grpSpPr>
        <p:sp>
          <p:nvSpPr>
            <p:cNvPr id="126" name="Rounded Rectangle 125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2" name="Straight Arrow Connector 16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4" name="Group 15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59" name="Rounded Rectangle 15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0" name="Straight Arrow Connector 15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57" name="Rounded Rectangle 15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8" name="Straight Arrow Connector 15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6" name="Straight Connector 15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8" name="Group 127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4" name="Group 14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49" name="Rounded Rectangle 14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0" name="Straight Arrow Connector 14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5" name="Group 14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47" name="Rounded Rectangle 14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8" name="Straight Arrow Connector 14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6" name="Straight Connector 14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9" name="Group 128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41" name="Rounded Rectangle 14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2" name="Straight Arrow Connector 14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4" name="Group 13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39" name="Rounded Rectangle 13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0" name="Straight Arrow Connector 13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37" name="Rounded Rectangle 13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38" name="Straight Arrow Connector 13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36" name="Straight Connector 13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0" name="Straight Connector 129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7" name="Group 86"/>
          <p:cNvGrpSpPr/>
          <p:nvPr/>
        </p:nvGrpSpPr>
        <p:grpSpPr>
          <a:xfrm>
            <a:off x="2430415" y="1111044"/>
            <a:ext cx="2350340" cy="2114926"/>
            <a:chOff x="580470" y="990224"/>
            <a:chExt cx="2350340" cy="2114926"/>
          </a:xfrm>
        </p:grpSpPr>
        <p:sp>
          <p:nvSpPr>
            <p:cNvPr id="88" name="Rounded Rectangle 87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4" name="Straight Arrow Connector 12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2" name="Straight Arrow Connector 12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7" name="Group 11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0" name="Straight Arrow Connector 11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8" name="Straight Connector 11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0" name="Group 89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13" name="Rounded Rectangle 11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4" name="Straight Arrow Connector 11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6" name="Group 10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2" name="Straight Arrow Connector 11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0" name="Straight Arrow Connector 10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8" name="Straight Connector 10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1" name="Group 90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03" name="Rounded Rectangle 10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4" name="Straight Arrow Connector 10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01" name="Rounded Rectangle 10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2" name="Straight Arrow Connector 10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99" name="Rounded Rectangle 9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2" name="Straight Connector 91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Microservice</a:t>
            </a:r>
            <a:r>
              <a:rPr lang="en-US" dirty="0">
                <a:solidFill>
                  <a:schemeClr val="tx1"/>
                </a:solidFill>
              </a:rPr>
              <a:t> decomposition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9601" y="1581150"/>
            <a:ext cx="2350340" cy="2114926"/>
            <a:chOff x="580470" y="990224"/>
            <a:chExt cx="2350340" cy="2114926"/>
          </a:xfrm>
        </p:grpSpPr>
        <p:sp>
          <p:nvSpPr>
            <p:cNvPr id="86" name="Rounded Rectangle 85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3" name="Straight Arrow Connector 52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8" name="Straight Connector 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68" name="Rounded Rectangle 67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2" name="Straight Connector 61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1" name="Group 70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78" name="Rounded Rectangle 77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9" name="Straight Arrow Connector 78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7" name="Straight Connector 76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8" name="Straight Connector 17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9" name="Straight Connector 38"/>
          <p:cNvCxnSpPr/>
          <p:nvPr/>
        </p:nvCxnSpPr>
        <p:spPr bwMode="auto">
          <a:xfrm>
            <a:off x="1011210" y="4171950"/>
            <a:ext cx="4867054" cy="0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>
            <a:endCxn id="126" idx="2"/>
          </p:cNvCxnSpPr>
          <p:nvPr/>
        </p:nvCxnSpPr>
        <p:spPr bwMode="auto">
          <a:xfrm flipV="1">
            <a:off x="5291600" y="2755862"/>
            <a:ext cx="10935" cy="1416088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V="1">
            <a:off x="3551257" y="3213826"/>
            <a:ext cx="3553" cy="958124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2074852" y="3701970"/>
            <a:ext cx="1592" cy="464212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6145175" y="3070450"/>
            <a:ext cx="20294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/>
              <a:t>overlays, underlays, tunnels, extending L2 </a:t>
            </a:r>
            <a:r>
              <a:rPr lang="en-US" b="1" dirty="0" err="1"/>
              <a:t>etc</a:t>
            </a:r>
            <a:r>
              <a:rPr lang="en-US" b="1" dirty="0"/>
              <a:t> </a:t>
            </a:r>
            <a:r>
              <a:rPr lang="en-US" b="1" dirty="0" err="1"/>
              <a:t>etc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78678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AE56-7F27-F848-877C-6878676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2" y="273847"/>
            <a:ext cx="7511498" cy="704053"/>
          </a:xfrm>
        </p:spPr>
        <p:txBody>
          <a:bodyPr>
            <a:normAutofit/>
          </a:bodyPr>
          <a:lstStyle/>
          <a:p>
            <a:r>
              <a:rPr lang="en-IT" dirty="0"/>
              <a:t>Serverless Computing and Function-as-a-Service: a Primer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6F7E7B-D420-A749-B504-A44E8563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090668"/>
            <a:ext cx="6319632" cy="3563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156F7-F99D-5446-AE2C-401195C1B1F9}"/>
              </a:ext>
            </a:extLst>
          </p:cNvPr>
          <p:cNvSpPr/>
          <p:nvPr/>
        </p:nvSpPr>
        <p:spPr>
          <a:xfrm>
            <a:off x="4572000" y="1570383"/>
            <a:ext cx="1470991" cy="144117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DB66-CC5A-CF4A-B914-4BD5E64D2130}"/>
              </a:ext>
            </a:extLst>
          </p:cNvPr>
          <p:cNvSpPr txBox="1"/>
          <p:nvPr/>
        </p:nvSpPr>
        <p:spPr>
          <a:xfrm>
            <a:off x="4503921" y="15151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µS</a:t>
            </a:r>
          </a:p>
        </p:txBody>
      </p:sp>
    </p:spTree>
    <p:extLst>
      <p:ext uri="{BB962C8B-B14F-4D97-AF65-F5344CB8AC3E}">
        <p14:creationId xmlns:p14="http://schemas.microsoft.com/office/powerpoint/2010/main" val="3333711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7098"/>
            <a:ext cx="9143999" cy="302682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Chunky case - video</a:t>
            </a:r>
          </a:p>
        </p:txBody>
      </p:sp>
      <p:sp>
        <p:nvSpPr>
          <p:cNvPr id="84" name="Shape 84"/>
          <p:cNvSpPr/>
          <p:nvPr/>
        </p:nvSpPr>
        <p:spPr>
          <a:xfrm>
            <a:off x="3947271" y="3503864"/>
            <a:ext cx="1930199" cy="332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381000" y="1202485"/>
            <a:ext cx="8253984" cy="432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1350" b="1" dirty="0">
                <a:latin typeface="Calibri"/>
                <a:ea typeface="Calibri"/>
                <a:cs typeface="Calibri"/>
                <a:sym typeface="Calibri"/>
              </a:rPr>
              <a:t>Uncompressed data rate = color depths * vertical resolution * horizontal resolution * refresh frequency</a:t>
            </a:r>
            <a:endParaRPr lang="en-US" sz="1350" b="1" dirty="0"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endParaRPr sz="135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9658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24200" y="1046726"/>
            <a:ext cx="7056900" cy="14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i="1" dirty="0"/>
              <a:t>“Encoding in </a:t>
            </a:r>
            <a:r>
              <a:rPr lang="en-US" sz="2000" b="1" i="1" dirty="0"/>
              <a:t>multiple formats in parallel </a:t>
            </a:r>
            <a:r>
              <a:rPr lang="en-US" sz="2000" i="1" dirty="0"/>
              <a:t>including raw uncompressed per camera”</a:t>
            </a:r>
          </a:p>
          <a:p>
            <a:pPr marL="457189" indent="-342892" algn="r">
              <a:buSzPct val="100000"/>
              <a:buChar char="-"/>
            </a:pPr>
            <a:r>
              <a:rPr lang="en-US" sz="2000" dirty="0">
                <a:solidFill>
                  <a:schemeClr val="dk1"/>
                </a:solidFill>
              </a:rPr>
              <a:t>BBC: IP Studio project </a:t>
            </a:r>
          </a:p>
          <a:p>
            <a:endParaRPr sz="2000" i="1" dirty="0"/>
          </a:p>
        </p:txBody>
      </p:sp>
      <p:sp>
        <p:nvSpPr>
          <p:cNvPr id="93" name="Shape 93"/>
          <p:cNvSpPr txBox="1"/>
          <p:nvPr/>
        </p:nvSpPr>
        <p:spPr>
          <a:xfrm>
            <a:off x="324201" y="2571750"/>
            <a:ext cx="8243099" cy="15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… “Destination-timed switching is probably the simplest way to switch video on commodity Ethernet switches, but it generally requires </a:t>
            </a:r>
            <a:r>
              <a:rPr lang="en-US" sz="2000" b="1" i="1" dirty="0">
                <a:solidFill>
                  <a:schemeClr val="dk1"/>
                </a:solidFill>
                <a:highlight>
                  <a:srgbClr val="FFFFFF"/>
                </a:highlight>
              </a:rPr>
              <a:t>twice the bandwidth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 of a single video signal to be reserved.”</a:t>
            </a:r>
          </a:p>
          <a:p>
            <a:pPr marL="457189" indent="-342892" algn="r">
              <a:lnSpc>
                <a:spcPct val="120000"/>
              </a:lnSpc>
              <a:buSzPct val="100000"/>
              <a:buChar char="-"/>
            </a:pPr>
            <a:r>
              <a:rPr lang="en-US" sz="2000" dirty="0"/>
              <a:t>Thomas Edwards of Fox, June 10, 2015, </a:t>
            </a:r>
            <a:r>
              <a:rPr lang="en-US" sz="2000" dirty="0" err="1"/>
              <a:t>TVTechnology.com</a:t>
            </a:r>
            <a:endParaRPr lang="en-US" sz="2000" dirty="0"/>
          </a:p>
          <a:p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1352886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488956" y="1171548"/>
            <a:ext cx="8243099" cy="15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“</a:t>
            </a:r>
            <a:r>
              <a:rPr lang="en-US" sz="2000" i="1" dirty="0"/>
              <a:t>Compute is going to </a:t>
            </a:r>
            <a:r>
              <a:rPr lang="en-US" sz="2000" b="1" i="1" dirty="0"/>
              <a:t>everywhere</a:t>
            </a:r>
            <a:r>
              <a:rPr lang="en-US" sz="2000" i="1" dirty="0"/>
              <a:t>, </a:t>
            </a:r>
            <a:r>
              <a:rPr lang="is-IS" sz="2000" i="1" dirty="0"/>
              <a:t>…</a:t>
            </a:r>
            <a:endParaRPr lang="en-US" sz="2000" i="1" dirty="0"/>
          </a:p>
          <a:p>
            <a:pPr lvl="0"/>
            <a:endParaRPr lang="en-US" sz="2000" i="1" dirty="0"/>
          </a:p>
          <a:p>
            <a:pPr lvl="0"/>
            <a:r>
              <a:rPr lang="en-US" sz="2000" i="1" dirty="0"/>
              <a:t>... compute will be </a:t>
            </a:r>
            <a:r>
              <a:rPr lang="en-US" sz="2000" b="1" i="1" dirty="0"/>
              <a:t>distributed</a:t>
            </a:r>
            <a:r>
              <a:rPr lang="en-US" sz="2000" i="1" dirty="0"/>
              <a:t> from end points and in </a:t>
            </a:r>
            <a:r>
              <a:rPr lang="en-US" sz="2000" b="1" i="1" dirty="0"/>
              <a:t>layers of networks </a:t>
            </a:r>
            <a:r>
              <a:rPr lang="en-US" sz="2000" i="1" dirty="0"/>
              <a:t>before data is even shipped back into the datacenter... </a:t>
            </a:r>
          </a:p>
          <a:p>
            <a:pPr lvl="0"/>
            <a:endParaRPr lang="en-US" sz="2000" i="1" dirty="0"/>
          </a:p>
          <a:p>
            <a:pPr lvl="0"/>
            <a:r>
              <a:rPr lang="en-US" sz="2000" i="1" dirty="0"/>
              <a:t>..there could be as much processing outside the “server” and the “datacenter” as inside of it. </a:t>
            </a:r>
            <a:r>
              <a:rPr lang="en-US" sz="2000" b="1" i="1" dirty="0"/>
              <a:t>These terms could become somewhat meaningless</a:t>
            </a:r>
            <a:r>
              <a:rPr lang="en-US" sz="2000" i="1" dirty="0"/>
              <a:t>.”</a:t>
            </a:r>
          </a:p>
          <a:p>
            <a:pPr lvl="0"/>
            <a:endParaRPr lang="en-US" sz="2000" i="1" dirty="0"/>
          </a:p>
          <a:p>
            <a:pPr lvl="0" algn="r"/>
            <a:r>
              <a:rPr lang="en-US" sz="2000" dirty="0"/>
              <a:t>- Peak X86, The Next Platform, Sep 15, 2016</a:t>
            </a:r>
          </a:p>
          <a:p>
            <a:endParaRPr sz="2000" dirty="0"/>
          </a:p>
        </p:txBody>
      </p:sp>
      <p:sp>
        <p:nvSpPr>
          <p:cNvPr id="4" name="Shape 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Death by a thousand cuts case -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87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Implications of reality...</a:t>
            </a:r>
          </a:p>
        </p:txBody>
      </p:sp>
    </p:spTree>
    <p:extLst>
      <p:ext uri="{BB962C8B-B14F-4D97-AF65-F5344CB8AC3E}">
        <p14:creationId xmlns:p14="http://schemas.microsoft.com/office/powerpoint/2010/main" val="67102949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2619725" y="4612725"/>
            <a:ext cx="6185700" cy="4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825" i="1" dirty="0"/>
              <a:t>http://</a:t>
            </a:r>
            <a:r>
              <a:rPr lang="en-US" sz="825" i="1" dirty="0" err="1"/>
              <a:t>blog.kubernetes.io</a:t>
            </a:r>
            <a:r>
              <a:rPr lang="en-US" sz="825" i="1" dirty="0"/>
              <a:t>/2017/03/scalability-updates-in-kubernetes-1.6.html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Kubernetes 1.6 - 5,000 node 150,000 pod clusters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17629" y="205137"/>
            <a:ext cx="375592" cy="499878"/>
            <a:chOff x="3101493" y="1168400"/>
            <a:chExt cx="375592" cy="4998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1" y="1168400"/>
              <a:ext cx="330177" cy="3200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01493" y="1452834"/>
              <a:ext cx="3755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k8s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" y="1123950"/>
            <a:ext cx="3979764" cy="245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705016"/>
            <a:ext cx="5029200" cy="36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625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Implications of containers</a:t>
            </a:r>
          </a:p>
        </p:txBody>
      </p:sp>
    </p:spTree>
    <p:extLst>
      <p:ext uri="{BB962C8B-B14F-4D97-AF65-F5344CB8AC3E}">
        <p14:creationId xmlns:p14="http://schemas.microsoft.com/office/powerpoint/2010/main" val="210775194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5CBE-F66C-EB4B-BD46-88F602B3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Key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7985-EAC3-4908-317D-A69990F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Choosing what to containerise and how is critical</a:t>
            </a:r>
          </a:p>
          <a:p>
            <a:endParaRPr lang="en-IT" dirty="0"/>
          </a:p>
          <a:p>
            <a:r>
              <a:rPr lang="en-GB" dirty="0"/>
              <a:t>S</a:t>
            </a:r>
            <a:r>
              <a:rPr lang="en-IT" dirty="0"/>
              <a:t>cale depends on alignment of choice vs. </a:t>
            </a:r>
            <a:r>
              <a:rPr lang="en-IT" b="1" u="sng" dirty="0"/>
              <a:t>workload evolution</a:t>
            </a:r>
            <a:r>
              <a:rPr lang="en-IT" dirty="0"/>
              <a:t>!</a:t>
            </a:r>
          </a:p>
          <a:p>
            <a:endParaRPr lang="en-IT" dirty="0"/>
          </a:p>
          <a:p>
            <a:r>
              <a:rPr lang="en-IT" dirty="0"/>
              <a:t>µS manageability trade-off: </a:t>
            </a:r>
          </a:p>
          <a:p>
            <a:pPr marL="342900" lvl="1" indent="0">
              <a:buNone/>
            </a:pPr>
            <a:endParaRPr lang="en-IT" dirty="0"/>
          </a:p>
          <a:p>
            <a:pPr marL="342900" lvl="1" indent="0">
              <a:buNone/>
            </a:pPr>
            <a:r>
              <a:rPr lang="en-IT" dirty="0"/>
              <a:t>#(type, granularity)</a:t>
            </a:r>
            <a:r>
              <a:rPr lang="en-IT" baseline="-25000" dirty="0"/>
              <a:t>containers</a:t>
            </a:r>
            <a:r>
              <a:rPr lang="en-IT" dirty="0"/>
              <a:t> vs. #(type, granularity)</a:t>
            </a:r>
            <a:r>
              <a:rPr lang="en-IT" baseline="-25000" dirty="0"/>
              <a:t>usage scenarios</a:t>
            </a:r>
          </a:p>
          <a:p>
            <a:pPr marL="342900" lvl="1" indent="0">
              <a:buNone/>
            </a:pPr>
            <a:endParaRPr lang="en-IT" dirty="0"/>
          </a:p>
          <a:p>
            <a:r>
              <a:rPr lang="en-GB" dirty="0"/>
              <a:t>C</a:t>
            </a:r>
            <a:r>
              <a:rPr lang="en-IT" dirty="0"/>
              <a:t>ontemporary evaluation of all aforementioned metrics…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9D4B7-BDE6-B42A-E1E7-5EAF48E49350}"/>
              </a:ext>
            </a:extLst>
          </p:cNvPr>
          <p:cNvSpPr/>
          <p:nvPr/>
        </p:nvSpPr>
        <p:spPr>
          <a:xfrm>
            <a:off x="917154" y="3280272"/>
            <a:ext cx="6246564" cy="760164"/>
          </a:xfrm>
          <a:prstGeom prst="rect">
            <a:avLst/>
          </a:prstGeom>
          <a:solidFill>
            <a:srgbClr val="00B050">
              <a:alpha val="1461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</p:spTree>
    <p:extLst>
      <p:ext uri="{BB962C8B-B14F-4D97-AF65-F5344CB8AC3E}">
        <p14:creationId xmlns:p14="http://schemas.microsoft.com/office/powerpoint/2010/main" val="1594405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37D7-0097-AC72-E2C0-5D44ABEC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0605-B1B8-FF73-9A50-C0AA83E5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5984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mple and Efficient Approximate Convex Decomposition - Page 2 - Real-Time  Physics Simulation Forum">
            <a:extLst>
              <a:ext uri="{FF2B5EF4-FFF2-40B4-BE49-F238E27FC236}">
                <a16:creationId xmlns:a16="http://schemas.microsoft.com/office/drawing/2014/main" id="{F49C1A36-FF96-5476-E45B-9CD57EE2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29" y="0"/>
            <a:ext cx="31313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71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mple and Efficient Approximate Convex Decomposition - Page 2 - Real-Time  Physics Simulation Forum">
            <a:extLst>
              <a:ext uri="{FF2B5EF4-FFF2-40B4-BE49-F238E27FC236}">
                <a16:creationId xmlns:a16="http://schemas.microsoft.com/office/drawing/2014/main" id="{F49C1A36-FF96-5476-E45B-9CD57EE2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29" y="0"/>
            <a:ext cx="31313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6EDDF-8254-976D-214E-16441C012C74}"/>
              </a:ext>
            </a:extLst>
          </p:cNvPr>
          <p:cNvSpPr txBox="1"/>
          <p:nvPr/>
        </p:nvSpPr>
        <p:spPr>
          <a:xfrm>
            <a:off x="5441430" y="46094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(…A</a:t>
            </a:r>
            <a:r>
              <a:rPr lang="en-IT" b="1" dirty="0"/>
              <a:t>utomated decomposition…)</a:t>
            </a:r>
          </a:p>
        </p:txBody>
      </p:sp>
    </p:spTree>
    <p:extLst>
      <p:ext uri="{BB962C8B-B14F-4D97-AF65-F5344CB8AC3E}">
        <p14:creationId xmlns:p14="http://schemas.microsoft.com/office/powerpoint/2010/main" val="52348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AE56-7F27-F848-877C-68786766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2" y="273847"/>
            <a:ext cx="7511498" cy="704053"/>
          </a:xfrm>
        </p:spPr>
        <p:txBody>
          <a:bodyPr>
            <a:normAutofit/>
          </a:bodyPr>
          <a:lstStyle/>
          <a:p>
            <a:r>
              <a:rPr lang="en-IT" dirty="0"/>
              <a:t>Serverless Computing and Function-as-a-Service: a Primer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6F7E7B-D420-A749-B504-A44E8563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090668"/>
            <a:ext cx="6319632" cy="3563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156F7-F99D-5446-AE2C-401195C1B1F9}"/>
              </a:ext>
            </a:extLst>
          </p:cNvPr>
          <p:cNvSpPr/>
          <p:nvPr/>
        </p:nvSpPr>
        <p:spPr>
          <a:xfrm>
            <a:off x="5878286" y="979180"/>
            <a:ext cx="1470991" cy="144117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6DB66-CC5A-CF4A-B914-4BD5E64D2130}"/>
              </a:ext>
            </a:extLst>
          </p:cNvPr>
          <p:cNvSpPr txBox="1"/>
          <p:nvPr/>
        </p:nvSpPr>
        <p:spPr>
          <a:xfrm>
            <a:off x="5878286" y="90472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FaaS</a:t>
            </a:r>
          </a:p>
        </p:txBody>
      </p:sp>
    </p:spTree>
    <p:extLst>
      <p:ext uri="{BB962C8B-B14F-4D97-AF65-F5344CB8AC3E}">
        <p14:creationId xmlns:p14="http://schemas.microsoft.com/office/powerpoint/2010/main" val="1234715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53C7-65D5-C187-7CF7-11943D63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 dirty="0"/>
              <a:t>General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C746-0B62-5796-DD09-24406556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61898" cy="3500438"/>
          </a:xfrm>
        </p:spPr>
        <p:txBody>
          <a:bodyPr>
            <a:normAutofit/>
          </a:bodyPr>
          <a:lstStyle/>
          <a:p>
            <a:r>
              <a:rPr lang="en-IT" dirty="0"/>
              <a:t>Manageability &amp; Observability first!</a:t>
            </a:r>
          </a:p>
          <a:p>
            <a:endParaRPr lang="en-IT" dirty="0"/>
          </a:p>
          <a:p>
            <a:r>
              <a:rPr lang="en-IT" dirty="0"/>
              <a:t>Single feature in single µS </a:t>
            </a:r>
          </a:p>
          <a:p>
            <a:pPr lvl="1"/>
            <a:r>
              <a:rPr lang="en-GB" dirty="0"/>
              <a:t>C</a:t>
            </a:r>
            <a:r>
              <a:rPr lang="en-IT" dirty="0"/>
              <a:t>ould be more than one operation</a:t>
            </a:r>
          </a:p>
          <a:p>
            <a:pPr lvl="1"/>
            <a:r>
              <a:rPr lang="en-GB" dirty="0"/>
              <a:t>O</a:t>
            </a:r>
            <a:r>
              <a:rPr lang="en-IT" dirty="0"/>
              <a:t>perations are still disentangled</a:t>
            </a:r>
          </a:p>
          <a:p>
            <a:endParaRPr lang="en-IT" dirty="0"/>
          </a:p>
          <a:p>
            <a:r>
              <a:rPr lang="en-GB" dirty="0"/>
              <a:t>D</a:t>
            </a:r>
            <a:r>
              <a:rPr lang="en-IT" dirty="0"/>
              <a:t>ecompose as much as you can for feature (not less)</a:t>
            </a:r>
          </a:p>
          <a:p>
            <a:endParaRPr lang="en-IT" dirty="0"/>
          </a:p>
          <a:p>
            <a:r>
              <a:rPr lang="en-IT" dirty="0"/>
              <a:t>Chorollary &amp; compounding (ephemeral) features become serverless functions</a:t>
            </a:r>
          </a:p>
        </p:txBody>
      </p:sp>
    </p:spTree>
    <p:extLst>
      <p:ext uri="{BB962C8B-B14F-4D97-AF65-F5344CB8AC3E}">
        <p14:creationId xmlns:p14="http://schemas.microsoft.com/office/powerpoint/2010/main" val="1194238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5928-192F-7206-F455-00943F6E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0"/>
            <a:ext cx="7848000" cy="351226"/>
          </a:xfrm>
        </p:spPr>
        <p:txBody>
          <a:bodyPr/>
          <a:lstStyle/>
          <a:p>
            <a:r>
              <a:rPr lang="en-IT" dirty="0"/>
              <a:t>One possible approach*: </a:t>
            </a:r>
            <a:r>
              <a:rPr lang="en-GB" dirty="0"/>
              <a:t>Microservices Identification through Interface Analysis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6747-7446-2F96-D5DC-81AE9A09B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Core Assumptions:</a:t>
            </a:r>
          </a:p>
          <a:p>
            <a:pPr marL="0" indent="0">
              <a:buNone/>
            </a:pPr>
            <a:r>
              <a:rPr lang="en-IT" dirty="0"/>
              <a:t>	* SOA reflects API’s (typically REST)</a:t>
            </a:r>
          </a:p>
          <a:p>
            <a:pPr marL="0" indent="0">
              <a:buNone/>
            </a:pPr>
            <a:r>
              <a:rPr lang="en-IT" dirty="0"/>
              <a:t>	* Application exists (and must be evolved) or design specs are 	available to produce it</a:t>
            </a:r>
          </a:p>
          <a:p>
            <a:pPr marL="0" indent="0">
              <a:buNone/>
            </a:pPr>
            <a:r>
              <a:rPr lang="en-IT" dirty="0"/>
              <a:t>	</a:t>
            </a:r>
          </a:p>
          <a:p>
            <a:pPr marL="0" indent="0">
              <a:buNone/>
            </a:pPr>
            <a:r>
              <a:rPr lang="en-IT" dirty="0"/>
              <a:t>Idea: </a:t>
            </a:r>
          </a:p>
          <a:p>
            <a:pPr marL="0" indent="0">
              <a:buNone/>
            </a:pPr>
            <a:r>
              <a:rPr lang="en-IT" dirty="0"/>
              <a:t>	* </a:t>
            </a:r>
            <a:r>
              <a:rPr lang="en-GB" dirty="0"/>
              <a:t>pair standardized (</a:t>
            </a:r>
            <a:r>
              <a:rPr lang="en-GB" dirty="0" err="1"/>
              <a:t>OpenAPI</a:t>
            </a:r>
            <a:r>
              <a:rPr lang="en-GB" dirty="0"/>
              <a:t>) specifications with homogeneous 	(shared vocabulary) </a:t>
            </a:r>
            <a:r>
              <a:rPr lang="en-GB" b="1" u="sng" dirty="0"/>
              <a:t>semantic</a:t>
            </a:r>
            <a:r>
              <a:rPr lang="en-GB" dirty="0"/>
              <a:t> characterizations;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37BD5-17A4-35D6-6050-164CAC149776}"/>
              </a:ext>
            </a:extLst>
          </p:cNvPr>
          <p:cNvSpPr txBox="1"/>
          <p:nvPr/>
        </p:nvSpPr>
        <p:spPr>
          <a:xfrm>
            <a:off x="89941" y="4611838"/>
            <a:ext cx="4890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*</a:t>
            </a:r>
            <a:r>
              <a:rPr lang="en-GB" sz="825" dirty="0"/>
              <a:t>Luciano </a:t>
            </a:r>
            <a:r>
              <a:rPr lang="en-GB" sz="825" dirty="0" err="1"/>
              <a:t>Baresi</a:t>
            </a:r>
            <a:r>
              <a:rPr lang="en-GB" sz="825" dirty="0"/>
              <a:t>, Martin </a:t>
            </a:r>
            <a:r>
              <a:rPr lang="en-GB" sz="825" dirty="0" err="1"/>
              <a:t>Garriga</a:t>
            </a:r>
            <a:r>
              <a:rPr lang="en-GB" sz="825" dirty="0"/>
              <a:t>, Alan De </a:t>
            </a:r>
            <a:r>
              <a:rPr lang="en-GB" sz="825" dirty="0" err="1"/>
              <a:t>Renzis</a:t>
            </a:r>
            <a:r>
              <a:rPr lang="en-GB" sz="825" dirty="0"/>
              <a:t>. Microservices Identification Through Interface Analysis. 6th European Conference on Service-Oriented and Cloud Computing (ESOCC), Sep 2017, Oslo, Norway. pp.19-33, 10.1007/978-3-319-67262-5_2 . hal-01677614</a:t>
            </a:r>
            <a:endParaRPr lang="en-IT" sz="825" dirty="0"/>
          </a:p>
        </p:txBody>
      </p:sp>
    </p:spTree>
    <p:extLst>
      <p:ext uri="{BB962C8B-B14F-4D97-AF65-F5344CB8AC3E}">
        <p14:creationId xmlns:p14="http://schemas.microsoft.com/office/powerpoint/2010/main" val="277045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DD3A-44EB-434E-86C4-9BC1E0CA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" y="197566"/>
            <a:ext cx="3160115" cy="1171653"/>
          </a:xfrm>
        </p:spPr>
        <p:txBody>
          <a:bodyPr>
            <a:normAutofit/>
          </a:bodyPr>
          <a:lstStyle/>
          <a:p>
            <a:r>
              <a:rPr lang="en-IT" dirty="0"/>
              <a:t>Sidebar: Semantic (i.e., ontology-based) matching</a:t>
            </a:r>
          </a:p>
        </p:txBody>
      </p:sp>
      <p:pic>
        <p:nvPicPr>
          <p:cNvPr id="1026" name="Picture 2" descr="PDF] Ontology Matching: State of the Art and Future Challenges | Semantic  Scholar">
            <a:extLst>
              <a:ext uri="{FF2B5EF4-FFF2-40B4-BE49-F238E27FC236}">
                <a16:creationId xmlns:a16="http://schemas.microsoft.com/office/drawing/2014/main" id="{B98A7420-56BF-C229-C830-C38B1CBA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20085"/>
            <a:ext cx="620553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ourse of ontology matching | Download Scientific Diagram">
            <a:extLst>
              <a:ext uri="{FF2B5EF4-FFF2-40B4-BE49-F238E27FC236}">
                <a16:creationId xmlns:a16="http://schemas.microsoft.com/office/drawing/2014/main" id="{23EA8936-03BD-31A2-7519-80D8A5AB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" y="1967458"/>
            <a:ext cx="2418101" cy="172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48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9027-ACDF-5BDD-8BCE-04B90D85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T" dirty="0"/>
              <a:t>For example: </a:t>
            </a:r>
            <a:r>
              <a:rPr lang="en-GB" dirty="0"/>
              <a:t>the Cargo Tracking application*</a:t>
            </a:r>
            <a:endParaRPr lang="en-IT" dirty="0"/>
          </a:p>
        </p:txBody>
      </p:sp>
      <p:pic>
        <p:nvPicPr>
          <p:cNvPr id="5" name="Content Placeholder 4" descr="A diagram of a delivery service&#10;&#10;Description automatically generated">
            <a:extLst>
              <a:ext uri="{FF2B5EF4-FFF2-40B4-BE49-F238E27FC236}">
                <a16:creationId xmlns:a16="http://schemas.microsoft.com/office/drawing/2014/main" id="{EBD884CF-0EE1-3E29-E10F-056AA0C40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8016"/>
            <a:ext cx="9135182" cy="33302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1DAFD-5E7D-B2A5-2558-EED41A47B239}"/>
              </a:ext>
            </a:extLst>
          </p:cNvPr>
          <p:cNvSpPr txBox="1"/>
          <p:nvPr/>
        </p:nvSpPr>
        <p:spPr>
          <a:xfrm>
            <a:off x="236095" y="4845571"/>
            <a:ext cx="17620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350" dirty="0"/>
              <a:t>*available on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2E455-1812-9DA5-7EBE-B716609BD622}"/>
              </a:ext>
            </a:extLst>
          </p:cNvPr>
          <p:cNvSpPr txBox="1"/>
          <p:nvPr/>
        </p:nvSpPr>
        <p:spPr>
          <a:xfrm>
            <a:off x="4165392" y="4598233"/>
            <a:ext cx="3412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b="1" dirty="0">
                <a:solidFill>
                  <a:srgbClr val="FF0000"/>
                </a:solidFill>
              </a:rPr>
              <a:t>Domain model and expected decomposition (dotted boxes) </a:t>
            </a:r>
            <a:endParaRPr lang="en-IT" sz="135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2928D1-81AB-C066-927A-6932083F00FC}"/>
              </a:ext>
            </a:extLst>
          </p:cNvPr>
          <p:cNvCxnSpPr>
            <a:cxnSpLocks/>
          </p:cNvCxnSpPr>
          <p:nvPr/>
        </p:nvCxnSpPr>
        <p:spPr>
          <a:xfrm flipH="1" flipV="1">
            <a:off x="3069236" y="4219811"/>
            <a:ext cx="1085051" cy="46901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B05612-1014-AF81-B5F6-E674CECF2A4A}"/>
              </a:ext>
            </a:extLst>
          </p:cNvPr>
          <p:cNvCxnSpPr>
            <a:cxnSpLocks/>
          </p:cNvCxnSpPr>
          <p:nvPr/>
        </p:nvCxnSpPr>
        <p:spPr>
          <a:xfrm flipV="1">
            <a:off x="4637857" y="4128316"/>
            <a:ext cx="1017182" cy="526787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382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9CDA-B795-106E-1417-C6D81316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994172"/>
          </a:xfrm>
        </p:spPr>
        <p:txBody>
          <a:bodyPr/>
          <a:lstStyle/>
          <a:p>
            <a:r>
              <a:rPr lang="en-IT" dirty="0"/>
              <a:t>Semantic Matching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F7AE545-E390-D1B4-457F-E731D7F87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754"/>
            <a:ext cx="11332564" cy="4228747"/>
          </a:xfrm>
        </p:spPr>
      </p:pic>
    </p:spTree>
    <p:extLst>
      <p:ext uri="{BB962C8B-B14F-4D97-AF65-F5344CB8AC3E}">
        <p14:creationId xmlns:p14="http://schemas.microsoft.com/office/powerpoint/2010/main" val="483721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14CE6BB-D169-01C3-DB1E-5505D752D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8017"/>
            <a:ext cx="11485652" cy="340942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EFB2DF-7785-4374-C0C4-DA9F2A4A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IT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3398031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14CE6BB-D169-01C3-DB1E-5505D752D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8017"/>
            <a:ext cx="11485652" cy="3409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3619B-856B-EEE3-A685-6B1DD25269F1}"/>
              </a:ext>
            </a:extLst>
          </p:cNvPr>
          <p:cNvSpPr/>
          <p:nvPr/>
        </p:nvSpPr>
        <p:spPr>
          <a:xfrm>
            <a:off x="2001187" y="2866869"/>
            <a:ext cx="5373974" cy="314793"/>
          </a:xfrm>
          <a:prstGeom prst="rect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BA04CD-FD67-2943-D157-11C4339D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IT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1330403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AD9F-1D64-2FBA-2043-2E44B77E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7578"/>
            <a:ext cx="7886700" cy="994172"/>
          </a:xfrm>
        </p:spPr>
        <p:txBody>
          <a:bodyPr>
            <a:normAutofit/>
          </a:bodyPr>
          <a:lstStyle/>
          <a:p>
            <a:r>
              <a:rPr lang="en-IT" sz="2100" dirty="0"/>
              <a:t>Result!</a:t>
            </a:r>
          </a:p>
        </p:txBody>
      </p:sp>
      <p:pic>
        <p:nvPicPr>
          <p:cNvPr id="5" name="Content Placeholder 4" descr="A diagram of a service&#10;&#10;Description automatically generated">
            <a:extLst>
              <a:ext uri="{FF2B5EF4-FFF2-40B4-BE49-F238E27FC236}">
                <a16:creationId xmlns:a16="http://schemas.microsoft.com/office/drawing/2014/main" id="{9326693A-B935-A37C-54AA-73A9C18A3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930" y="0"/>
            <a:ext cx="8251070" cy="4907593"/>
          </a:xfrm>
        </p:spPr>
      </p:pic>
    </p:spTree>
    <p:extLst>
      <p:ext uri="{BB962C8B-B14F-4D97-AF65-F5344CB8AC3E}">
        <p14:creationId xmlns:p14="http://schemas.microsoft.com/office/powerpoint/2010/main" val="2033220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AD9F-1D64-2FBA-2043-2E44B77E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7578"/>
            <a:ext cx="7886700" cy="994172"/>
          </a:xfrm>
        </p:spPr>
        <p:txBody>
          <a:bodyPr>
            <a:normAutofit/>
          </a:bodyPr>
          <a:lstStyle/>
          <a:p>
            <a:r>
              <a:rPr lang="en-IT" sz="2100" dirty="0"/>
              <a:t>Other</a:t>
            </a:r>
            <a:br>
              <a:rPr lang="en-IT" sz="2100" dirty="0"/>
            </a:br>
            <a:r>
              <a:rPr lang="en-IT" sz="2100" dirty="0"/>
              <a:t>Result…</a:t>
            </a:r>
          </a:p>
        </p:txBody>
      </p:sp>
      <p:pic>
        <p:nvPicPr>
          <p:cNvPr id="7" name="Content Placeholder 6" descr="A diagram of a service&#10;&#10;Description automatically generated">
            <a:extLst>
              <a:ext uri="{FF2B5EF4-FFF2-40B4-BE49-F238E27FC236}">
                <a16:creationId xmlns:a16="http://schemas.microsoft.com/office/drawing/2014/main" id="{00D87700-1A3E-FB76-D812-A75ED7FE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95" y="-1"/>
            <a:ext cx="7657397" cy="5150242"/>
          </a:xfrm>
        </p:spPr>
      </p:pic>
    </p:spTree>
    <p:extLst>
      <p:ext uri="{BB962C8B-B14F-4D97-AF65-F5344CB8AC3E}">
        <p14:creationId xmlns:p14="http://schemas.microsoft.com/office/powerpoint/2010/main" val="751379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6066-3797-CB2B-E755-54E1FC3A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Which one is better?</a:t>
            </a:r>
          </a:p>
        </p:txBody>
      </p:sp>
      <p:pic>
        <p:nvPicPr>
          <p:cNvPr id="4" name="Content Placeholder 4" descr="A diagram of a service&#10;&#10;Description automatically generated">
            <a:extLst>
              <a:ext uri="{FF2B5EF4-FFF2-40B4-BE49-F238E27FC236}">
                <a16:creationId xmlns:a16="http://schemas.microsoft.com/office/drawing/2014/main" id="{EE1F59E0-0604-8718-615D-6D995DA4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" y="1618939"/>
            <a:ext cx="4570985" cy="2718743"/>
          </a:xfrm>
        </p:spPr>
      </p:pic>
      <p:pic>
        <p:nvPicPr>
          <p:cNvPr id="5" name="Content Placeholder 6" descr="A diagram of a service&#10;&#10;Description automatically generated">
            <a:extLst>
              <a:ext uri="{FF2B5EF4-FFF2-40B4-BE49-F238E27FC236}">
                <a16:creationId xmlns:a16="http://schemas.microsoft.com/office/drawing/2014/main" id="{7FF5DFB9-6E0B-304E-6C4C-916D996AA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98" y="1692435"/>
            <a:ext cx="3823688" cy="2571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CCF9A-2304-E83B-B166-CEA4E01EE20C}"/>
              </a:ext>
            </a:extLst>
          </p:cNvPr>
          <p:cNvSpPr txBox="1"/>
          <p:nvPr/>
        </p:nvSpPr>
        <p:spPr>
          <a:xfrm>
            <a:off x="1278778" y="1304977"/>
            <a:ext cx="1156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350" b="1" dirty="0"/>
              <a:t>Baresi et 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277C9-7CC0-BEF4-9AA2-598A0C94CEA8}"/>
              </a:ext>
            </a:extLst>
          </p:cNvPr>
          <p:cNvSpPr txBox="1"/>
          <p:nvPr/>
        </p:nvSpPr>
        <p:spPr>
          <a:xfrm>
            <a:off x="6574054" y="1361191"/>
            <a:ext cx="13099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350" b="1" dirty="0"/>
              <a:t>ServiceCutter</a:t>
            </a:r>
          </a:p>
        </p:txBody>
      </p:sp>
    </p:spTree>
    <p:extLst>
      <p:ext uri="{BB962C8B-B14F-4D97-AF65-F5344CB8AC3E}">
        <p14:creationId xmlns:p14="http://schemas.microsoft.com/office/powerpoint/2010/main" val="323114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riving Innovation with Serverless Computing">
            <a:extLst>
              <a:ext uri="{FF2B5EF4-FFF2-40B4-BE49-F238E27FC236}">
                <a16:creationId xmlns:a16="http://schemas.microsoft.com/office/drawing/2014/main" id="{78E568D5-31FF-7158-5393-DA7330DC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06" y="-39785"/>
            <a:ext cx="11395787" cy="52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59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75E6-4477-C414-13E2-AB4CCBF6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One major flaw…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7D62-8D81-7322-F5B3-383E96DC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s not driven by concerns/features of the overarching SOA!</a:t>
            </a:r>
          </a:p>
        </p:txBody>
      </p:sp>
    </p:spTree>
    <p:extLst>
      <p:ext uri="{BB962C8B-B14F-4D97-AF65-F5344CB8AC3E}">
        <p14:creationId xmlns:p14="http://schemas.microsoft.com/office/powerpoint/2010/main" val="2012793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75E6-4477-C414-13E2-AB4CCBF6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One more flaw!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7D62-8D81-7322-F5B3-383E96DC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i="1" dirty="0" err="1"/>
              <a:t>Why</a:t>
            </a:r>
            <a:r>
              <a:rPr lang="it-IT" i="1" dirty="0"/>
              <a:t> µ</a:t>
            </a:r>
            <a:r>
              <a:rPr lang="it-IT" i="1" dirty="0" err="1"/>
              <a:t>S</a:t>
            </a:r>
            <a:r>
              <a:rPr lang="it-IT" i="1" dirty="0"/>
              <a:t> and </a:t>
            </a:r>
            <a:r>
              <a:rPr lang="it-IT" i="1" dirty="0" err="1"/>
              <a:t>not</a:t>
            </a:r>
            <a:r>
              <a:rPr lang="it-IT" i="1" dirty="0"/>
              <a:t> </a:t>
            </a:r>
            <a:r>
              <a:rPr lang="it-IT" i="1" dirty="0" err="1"/>
              <a:t>serverless</a:t>
            </a:r>
            <a:r>
              <a:rPr lang="it-IT" i="1" dirty="0"/>
              <a:t> </a:t>
            </a:r>
            <a:r>
              <a:rPr lang="it-IT" i="1" dirty="0" err="1"/>
              <a:t>functions</a:t>
            </a:r>
            <a:r>
              <a:rPr lang="it-IT" i="1" dirty="0"/>
              <a:t>?</a:t>
            </a: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35138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2978-EA5A-4C98-85BB-FDD49230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1130"/>
            <a:ext cx="7886700" cy="659294"/>
          </a:xfrm>
        </p:spPr>
        <p:txBody>
          <a:bodyPr>
            <a:normAutofit/>
          </a:bodyPr>
          <a:lstStyle/>
          <a:p>
            <a:r>
              <a:rPr lang="en-IT" dirty="0"/>
              <a:t>A better approach: Utility-resolved evaluation*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861D5-E999-1D84-5FD9-A6150C3C6539}"/>
              </a:ext>
            </a:extLst>
          </p:cNvPr>
          <p:cNvSpPr txBox="1"/>
          <p:nvPr/>
        </p:nvSpPr>
        <p:spPr>
          <a:xfrm>
            <a:off x="0" y="4797251"/>
            <a:ext cx="481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*  Zhu L, </a:t>
            </a:r>
            <a:r>
              <a:rPr lang="en-GB" sz="900" dirty="0" err="1"/>
              <a:t>Tamburri</a:t>
            </a:r>
            <a:r>
              <a:rPr lang="en-GB" sz="900" dirty="0"/>
              <a:t> DA, </a:t>
            </a:r>
            <a:r>
              <a:rPr lang="en-GB" sz="900" dirty="0" err="1"/>
              <a:t>Casale</a:t>
            </a:r>
            <a:r>
              <a:rPr lang="en-GB" sz="900" dirty="0"/>
              <a:t> G. RADF: Architecture decomposition for function as a service. </a:t>
            </a:r>
            <a:r>
              <a:rPr lang="en-GB" sz="900" dirty="0" err="1"/>
              <a:t>Softw</a:t>
            </a:r>
            <a:r>
              <a:rPr lang="en-GB" sz="900" dirty="0"/>
              <a:t>: </a:t>
            </a:r>
            <a:r>
              <a:rPr lang="en-GB" sz="900" dirty="0" err="1"/>
              <a:t>Pract</a:t>
            </a:r>
            <a:r>
              <a:rPr lang="en-GB" sz="900" dirty="0"/>
              <a:t> </a:t>
            </a:r>
            <a:r>
              <a:rPr lang="en-GB" sz="900" dirty="0" err="1"/>
              <a:t>Exper</a:t>
            </a:r>
            <a:r>
              <a:rPr lang="en-GB" sz="900" dirty="0"/>
              <a:t>. 2024; 54(4): 566-594. </a:t>
            </a:r>
            <a:r>
              <a:rPr lang="en-GB" sz="900" dirty="0" err="1"/>
              <a:t>doi</a:t>
            </a:r>
            <a:r>
              <a:rPr lang="en-GB" sz="900" dirty="0"/>
              <a:t>: 10.1002/spe.3276 </a:t>
            </a:r>
            <a:endParaRPr lang="en-IT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0023-EF9B-617B-8D91-89E7A743A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decompose to µ</a:t>
            </a:r>
            <a:r>
              <a:rPr lang="it-IT" dirty="0" err="1"/>
              <a:t>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utility of </a:t>
            </a:r>
            <a:r>
              <a:rPr lang="it-IT" dirty="0" err="1"/>
              <a:t>doing</a:t>
            </a:r>
            <a:r>
              <a:rPr lang="it-IT" dirty="0"/>
              <a:t> so!</a:t>
            </a:r>
          </a:p>
          <a:p>
            <a:endParaRPr lang="it-IT" dirty="0"/>
          </a:p>
          <a:p>
            <a:r>
              <a:rPr lang="it-IT" dirty="0"/>
              <a:t>A Clustering (or </a:t>
            </a:r>
            <a:r>
              <a:rPr lang="it-IT" dirty="0" err="1"/>
              <a:t>stronger</a:t>
            </a:r>
            <a:r>
              <a:rPr lang="it-IT" dirty="0"/>
              <a:t> ML </a:t>
            </a:r>
            <a:r>
              <a:rPr lang="it-IT" dirty="0" err="1"/>
              <a:t>approach</a:t>
            </a:r>
            <a:r>
              <a:rPr lang="it-IT" dirty="0"/>
              <a:t>) can </a:t>
            </a:r>
            <a:r>
              <a:rPr lang="it-IT" dirty="0" err="1"/>
              <a:t>aid</a:t>
            </a:r>
            <a:r>
              <a:rPr lang="it-IT" dirty="0"/>
              <a:t> utility </a:t>
            </a:r>
            <a:r>
              <a:rPr lang="it-IT" dirty="0" err="1"/>
              <a:t>evaluation</a:t>
            </a:r>
            <a:r>
              <a:rPr lang="it-IT" dirty="0"/>
              <a:t>/</a:t>
            </a:r>
            <a:r>
              <a:rPr lang="it-IT" dirty="0" err="1"/>
              <a:t>prediction</a:t>
            </a:r>
            <a:r>
              <a:rPr lang="it-IT" dirty="0"/>
              <a:t>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779887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70F-B473-D1BE-8533-0CC84555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computer component&#10;&#10;Description automatically generated with medium confidence">
            <a:extLst>
              <a:ext uri="{FF2B5EF4-FFF2-40B4-BE49-F238E27FC236}">
                <a16:creationId xmlns:a16="http://schemas.microsoft.com/office/drawing/2014/main" id="{F54F51CC-40CE-0009-C8C2-7D20911C1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82" y="-64793"/>
            <a:ext cx="8904158" cy="5208293"/>
          </a:xfrm>
        </p:spPr>
      </p:pic>
    </p:spTree>
    <p:extLst>
      <p:ext uri="{BB962C8B-B14F-4D97-AF65-F5344CB8AC3E}">
        <p14:creationId xmlns:p14="http://schemas.microsoft.com/office/powerpoint/2010/main" val="2324739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284D-B416-BCE4-6E2A-17A93310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typical refactoring workflow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E265DD98-0459-1D2C-1071-6D680C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28" y="1417249"/>
            <a:ext cx="9177728" cy="3230211"/>
          </a:xfrm>
        </p:spPr>
      </p:pic>
    </p:spTree>
    <p:extLst>
      <p:ext uri="{BB962C8B-B14F-4D97-AF65-F5344CB8AC3E}">
        <p14:creationId xmlns:p14="http://schemas.microsoft.com/office/powerpoint/2010/main" val="275296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2978-EA5A-4C98-85BB-FDD49230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515"/>
            <a:ext cx="7886700" cy="659294"/>
          </a:xfrm>
        </p:spPr>
        <p:txBody>
          <a:bodyPr>
            <a:normAutofit/>
          </a:bodyPr>
          <a:lstStyle/>
          <a:p>
            <a:r>
              <a:rPr lang="en-IT" dirty="0"/>
              <a:t>A better approach: Utility-resolved evaluation*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182C83-B756-17C5-22E4-A00705C1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40074"/>
            <a:ext cx="8060963" cy="426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861D5-E999-1D84-5FD9-A6150C3C6539}"/>
              </a:ext>
            </a:extLst>
          </p:cNvPr>
          <p:cNvSpPr txBox="1"/>
          <p:nvPr/>
        </p:nvSpPr>
        <p:spPr>
          <a:xfrm>
            <a:off x="0" y="4797251"/>
            <a:ext cx="481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*  Zhu L, </a:t>
            </a:r>
            <a:r>
              <a:rPr lang="en-GB" sz="900" dirty="0" err="1"/>
              <a:t>Tamburri</a:t>
            </a:r>
            <a:r>
              <a:rPr lang="en-GB" sz="900" dirty="0"/>
              <a:t> DA, </a:t>
            </a:r>
            <a:r>
              <a:rPr lang="en-GB" sz="900" dirty="0" err="1"/>
              <a:t>Casale</a:t>
            </a:r>
            <a:r>
              <a:rPr lang="en-GB" sz="900" dirty="0"/>
              <a:t> G. RADF: Architecture decomposition for function as a service. </a:t>
            </a:r>
            <a:r>
              <a:rPr lang="en-GB" sz="900" dirty="0" err="1"/>
              <a:t>Softw</a:t>
            </a:r>
            <a:r>
              <a:rPr lang="en-GB" sz="900" dirty="0"/>
              <a:t>: </a:t>
            </a:r>
            <a:r>
              <a:rPr lang="en-GB" sz="900" dirty="0" err="1"/>
              <a:t>Pract</a:t>
            </a:r>
            <a:r>
              <a:rPr lang="en-GB" sz="900" dirty="0"/>
              <a:t> </a:t>
            </a:r>
            <a:r>
              <a:rPr lang="en-GB" sz="900" dirty="0" err="1"/>
              <a:t>Exper</a:t>
            </a:r>
            <a:r>
              <a:rPr lang="en-GB" sz="900" dirty="0"/>
              <a:t>. 2024; 54(4): 566-594. </a:t>
            </a:r>
            <a:r>
              <a:rPr lang="en-GB" sz="900" dirty="0" err="1"/>
              <a:t>doi</a:t>
            </a:r>
            <a:r>
              <a:rPr lang="en-GB" sz="900" dirty="0"/>
              <a:t>: 10.1002/spe.3276 </a:t>
            </a:r>
            <a:endParaRPr lang="en-IT" sz="900" dirty="0"/>
          </a:p>
        </p:txBody>
      </p:sp>
    </p:spTree>
    <p:extLst>
      <p:ext uri="{BB962C8B-B14F-4D97-AF65-F5344CB8AC3E}">
        <p14:creationId xmlns:p14="http://schemas.microsoft.com/office/powerpoint/2010/main" val="4277177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2978-EA5A-4C98-85BB-FDD49230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23" y="108144"/>
            <a:ext cx="7886700" cy="659294"/>
          </a:xfrm>
        </p:spPr>
        <p:txBody>
          <a:bodyPr>
            <a:normAutofit/>
          </a:bodyPr>
          <a:lstStyle/>
          <a:p>
            <a:r>
              <a:rPr lang="en-IT" dirty="0"/>
              <a:t>A better approach: Utility-resolved evaluation*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861D5-E999-1D84-5FD9-A6150C3C6539}"/>
              </a:ext>
            </a:extLst>
          </p:cNvPr>
          <p:cNvSpPr txBox="1"/>
          <p:nvPr/>
        </p:nvSpPr>
        <p:spPr>
          <a:xfrm>
            <a:off x="0" y="4797251"/>
            <a:ext cx="481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*  Zhu L, </a:t>
            </a:r>
            <a:r>
              <a:rPr lang="en-GB" sz="900" dirty="0" err="1"/>
              <a:t>Tamburri</a:t>
            </a:r>
            <a:r>
              <a:rPr lang="en-GB" sz="900" dirty="0"/>
              <a:t> DA, </a:t>
            </a:r>
            <a:r>
              <a:rPr lang="en-GB" sz="900" dirty="0" err="1"/>
              <a:t>Casale</a:t>
            </a:r>
            <a:r>
              <a:rPr lang="en-GB" sz="900" dirty="0"/>
              <a:t> G. RADF: Architecture decomposition for function as a service. </a:t>
            </a:r>
            <a:r>
              <a:rPr lang="en-GB" sz="900" dirty="0" err="1"/>
              <a:t>Softw</a:t>
            </a:r>
            <a:r>
              <a:rPr lang="en-GB" sz="900" dirty="0"/>
              <a:t>: </a:t>
            </a:r>
            <a:r>
              <a:rPr lang="en-GB" sz="900" dirty="0" err="1"/>
              <a:t>Pract</a:t>
            </a:r>
            <a:r>
              <a:rPr lang="en-GB" sz="900" dirty="0"/>
              <a:t> </a:t>
            </a:r>
            <a:r>
              <a:rPr lang="en-GB" sz="900" dirty="0" err="1"/>
              <a:t>Exper</a:t>
            </a:r>
            <a:r>
              <a:rPr lang="en-GB" sz="900" dirty="0"/>
              <a:t>. 2024; 54(4): 566-594. </a:t>
            </a:r>
            <a:r>
              <a:rPr lang="en-GB" sz="900" dirty="0" err="1"/>
              <a:t>doi</a:t>
            </a:r>
            <a:r>
              <a:rPr lang="en-GB" sz="900" dirty="0"/>
              <a:t>: 10.1002/spe.3276 </a:t>
            </a:r>
            <a:endParaRPr lang="en-IT" sz="9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E1232C-9C5E-951E-EC4E-9CA03474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69"/>
            <a:ext cx="9133146" cy="41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0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846F-59E4-D24C-87F5-CF5A6CBC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100010"/>
            <a:ext cx="1907930" cy="558110"/>
          </a:xfrm>
        </p:spPr>
        <p:txBody>
          <a:bodyPr>
            <a:normAutofit fontScale="90000"/>
          </a:bodyPr>
          <a:lstStyle/>
          <a:p>
            <a:r>
              <a:rPr lang="en-IT" dirty="0"/>
              <a:t>Final step… glue on top!</a:t>
            </a: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3C64941B-855B-A645-3B09-C402392C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17845"/>
            <a:ext cx="6333344" cy="51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45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A4B6-E1E8-9EE6-1934-081CA338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88" y="117168"/>
            <a:ext cx="7886700" cy="994172"/>
          </a:xfrm>
        </p:spPr>
        <p:txBody>
          <a:bodyPr/>
          <a:lstStyle/>
          <a:p>
            <a:r>
              <a:rPr lang="en-IT" dirty="0"/>
              <a:t>Pro’s &amp; 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99D49-7B3D-2711-B3BA-84A28AB35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68" y="750855"/>
            <a:ext cx="8941633" cy="4392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+++++++++</a:t>
            </a:r>
          </a:p>
          <a:p>
            <a:r>
              <a:rPr lang="en-GB" dirty="0"/>
              <a:t>A</a:t>
            </a:r>
            <a:r>
              <a:rPr lang="en-IT" dirty="0"/>
              <a:t>utomated approach, can be tailored</a:t>
            </a:r>
          </a:p>
          <a:p>
            <a:r>
              <a:rPr lang="en-GB" dirty="0"/>
              <a:t>S</a:t>
            </a:r>
            <a:r>
              <a:rPr lang="en-IT" dirty="0"/>
              <a:t>upposes iterative evolution process</a:t>
            </a:r>
          </a:p>
          <a:p>
            <a:r>
              <a:rPr lang="en-GB" dirty="0"/>
              <a:t>A</a:t>
            </a:r>
            <a:r>
              <a:rPr lang="en-IT" dirty="0"/>
              <a:t>ssumes gradual decomposition into smaller (still meaningful) components</a:t>
            </a:r>
          </a:p>
          <a:p>
            <a:r>
              <a:rPr lang="en-GB" dirty="0"/>
              <a:t>A</a:t>
            </a:r>
            <a:r>
              <a:rPr lang="en-IT" dirty="0"/>
              <a:t>ids composability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--------------</a:t>
            </a:r>
          </a:p>
          <a:p>
            <a:r>
              <a:rPr lang="en-IT" dirty="0"/>
              <a:t>Maximises utility, not </a:t>
            </a:r>
            <a:r>
              <a:rPr lang="en-IT" b="1" u="sng" dirty="0"/>
              <a:t>manageability</a:t>
            </a:r>
          </a:p>
          <a:p>
            <a:r>
              <a:rPr lang="en-GB" dirty="0"/>
              <a:t>D</a:t>
            </a:r>
            <a:r>
              <a:rPr lang="en-IT" dirty="0"/>
              <a:t>oes not scale well</a:t>
            </a:r>
          </a:p>
          <a:p>
            <a:r>
              <a:rPr lang="en-GB" dirty="0"/>
              <a:t>D</a:t>
            </a:r>
            <a:r>
              <a:rPr lang="en-IT" dirty="0"/>
              <a:t>oes not work with (ultra)legacy systems, assumes decomp. monolith</a:t>
            </a:r>
          </a:p>
        </p:txBody>
      </p:sp>
    </p:spTree>
    <p:extLst>
      <p:ext uri="{BB962C8B-B14F-4D97-AF65-F5344CB8AC3E}">
        <p14:creationId xmlns:p14="http://schemas.microsoft.com/office/powerpoint/2010/main" val="1603120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8A32-ACB0-36E2-9BAC-F0490B2F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535625"/>
          </a:xfrm>
        </p:spPr>
        <p:txBody>
          <a:bodyPr>
            <a:normAutofit/>
          </a:bodyPr>
          <a:lstStyle/>
          <a:p>
            <a:r>
              <a:rPr lang="en-GB" dirty="0"/>
              <a:t>A</a:t>
            </a:r>
            <a:r>
              <a:rPr lang="en-IT" dirty="0"/>
              <a:t>nother Approach: Manual-first, Pattern-driven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3FFF0-7BCC-8437-661D-DB588215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95845"/>
            <a:ext cx="7886700" cy="3263504"/>
          </a:xfrm>
        </p:spPr>
        <p:txBody>
          <a:bodyPr/>
          <a:lstStyle/>
          <a:p>
            <a:r>
              <a:rPr lang="en-IT" dirty="0"/>
              <a:t>Follow AST, decompose into serverless functions first, then µS</a:t>
            </a:r>
          </a:p>
          <a:p>
            <a:endParaRPr lang="en-IT" dirty="0"/>
          </a:p>
          <a:p>
            <a:r>
              <a:rPr lang="en-IT" dirty="0"/>
              <a:t>Only cluster functions together if they amount to same (conceptual) service or feature</a:t>
            </a:r>
          </a:p>
        </p:txBody>
      </p:sp>
    </p:spTree>
    <p:extLst>
      <p:ext uri="{BB962C8B-B14F-4D97-AF65-F5344CB8AC3E}">
        <p14:creationId xmlns:p14="http://schemas.microsoft.com/office/powerpoint/2010/main" val="291104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773" y="1193799"/>
            <a:ext cx="6197600" cy="34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59678-EBAC-AB4C-9471-E417229A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 Let’s start with BaaS</a:t>
            </a:r>
            <a:endParaRPr lang="it-IT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D1A55E9-2A0D-3041-850B-B0DA72A29A00}"/>
              </a:ext>
            </a:extLst>
          </p:cNvPr>
          <p:cNvSpPr/>
          <p:nvPr/>
        </p:nvSpPr>
        <p:spPr bwMode="auto">
          <a:xfrm rot="16200000">
            <a:off x="4089559" y="-364092"/>
            <a:ext cx="346753" cy="3841253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FBD11-C2FA-7944-AFFD-135B7BBEEAC1}"/>
              </a:ext>
            </a:extLst>
          </p:cNvPr>
          <p:cNvSpPr txBox="1"/>
          <p:nvPr/>
        </p:nvSpPr>
        <p:spPr>
          <a:xfrm>
            <a:off x="3207838" y="1055300"/>
            <a:ext cx="2165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Long-running applications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B2696F-0925-3245-BCB0-12C5CAD0F471}"/>
              </a:ext>
            </a:extLst>
          </p:cNvPr>
          <p:cNvSpPr/>
          <p:nvPr/>
        </p:nvSpPr>
        <p:spPr bwMode="auto">
          <a:xfrm>
            <a:off x="7354986" y="1074747"/>
            <a:ext cx="232454" cy="126520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2414D-C186-2949-997B-184C97AECB75}"/>
              </a:ext>
            </a:extLst>
          </p:cNvPr>
          <p:cNvSpPr txBox="1"/>
          <p:nvPr/>
        </p:nvSpPr>
        <p:spPr>
          <a:xfrm>
            <a:off x="7678622" y="1568849"/>
            <a:ext cx="110799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Reaction to </a:t>
            </a:r>
          </a:p>
          <a:p>
            <a:r>
              <a:rPr lang="en-US" sz="1350" dirty="0"/>
              <a:t>events – </a:t>
            </a:r>
          </a:p>
          <a:p>
            <a:r>
              <a:rPr lang="en-US" sz="1350" dirty="0"/>
              <a:t>short lived</a:t>
            </a:r>
          </a:p>
        </p:txBody>
      </p:sp>
    </p:spTree>
    <p:extLst>
      <p:ext uri="{BB962C8B-B14F-4D97-AF65-F5344CB8AC3E}">
        <p14:creationId xmlns:p14="http://schemas.microsoft.com/office/powerpoint/2010/main" val="10496779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8A32-ACB0-36E2-9BAC-F0490B2F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535625"/>
          </a:xfrm>
        </p:spPr>
        <p:txBody>
          <a:bodyPr>
            <a:normAutofit/>
          </a:bodyPr>
          <a:lstStyle/>
          <a:p>
            <a:r>
              <a:rPr lang="en-GB" dirty="0"/>
              <a:t>A</a:t>
            </a:r>
            <a:r>
              <a:rPr lang="en-IT" dirty="0"/>
              <a:t>nother Approach: Manual-first, Pattern-driven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3FFF0-7BCC-8437-661D-DB588215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95845"/>
            <a:ext cx="7886700" cy="3263504"/>
          </a:xfrm>
        </p:spPr>
        <p:txBody>
          <a:bodyPr/>
          <a:lstStyle/>
          <a:p>
            <a:r>
              <a:rPr lang="en-IT" dirty="0"/>
              <a:t>Pattern 1 – sequential composition</a:t>
            </a:r>
          </a:p>
        </p:txBody>
      </p:sp>
      <p:pic>
        <p:nvPicPr>
          <p:cNvPr id="5" name="Picture 4" descr="A diagram of function&#10;&#10;Description automatically generated">
            <a:extLst>
              <a:ext uri="{FF2B5EF4-FFF2-40B4-BE49-F238E27FC236}">
                <a16:creationId xmlns:a16="http://schemas.microsoft.com/office/drawing/2014/main" id="{8E585299-1569-7390-F2F8-00E69C7B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000"/>
            <a:ext cx="9078299" cy="1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46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8A32-ACB0-36E2-9BAC-F0490B2F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535625"/>
          </a:xfrm>
        </p:spPr>
        <p:txBody>
          <a:bodyPr>
            <a:normAutofit/>
          </a:bodyPr>
          <a:lstStyle/>
          <a:p>
            <a:r>
              <a:rPr lang="it-IT" dirty="0"/>
              <a:t>Pattern 2 – API </a:t>
            </a:r>
            <a:r>
              <a:rPr lang="it-IT" dirty="0" err="1"/>
              <a:t>all</a:t>
            </a:r>
            <a:r>
              <a:rPr lang="it-IT" dirty="0"/>
              <a:t> 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3FFF0-7BCC-8437-661D-DB588215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95845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As examples but not limited to:</a:t>
            </a:r>
          </a:p>
          <a:p>
            <a:pPr marL="0" indent="0">
              <a:buNone/>
            </a:pPr>
            <a:r>
              <a:rPr lang="en-GB" dirty="0"/>
              <a:t>• Facade pattern</a:t>
            </a:r>
          </a:p>
          <a:p>
            <a:pPr marL="0" indent="0">
              <a:buNone/>
            </a:pPr>
            <a:r>
              <a:rPr lang="en-GB" dirty="0"/>
              <a:t>• Conditional chaining</a:t>
            </a:r>
          </a:p>
          <a:p>
            <a:pPr marL="0" indent="0">
              <a:buNone/>
            </a:pPr>
            <a:r>
              <a:rPr lang="en-GB" dirty="0"/>
              <a:t>• Map-reduce</a:t>
            </a:r>
            <a:endParaRPr lang="en-IT" dirty="0"/>
          </a:p>
        </p:txBody>
      </p:sp>
      <p:pic>
        <p:nvPicPr>
          <p:cNvPr id="6" name="Picture 5" descr="A screenshot of a diagram&#10;&#10;Description automatically generated">
            <a:extLst>
              <a:ext uri="{FF2B5EF4-FFF2-40B4-BE49-F238E27FC236}">
                <a16:creationId xmlns:a16="http://schemas.microsoft.com/office/drawing/2014/main" id="{55B53E40-5B46-408F-680D-9039FE9F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82" y="485775"/>
            <a:ext cx="41910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648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2066-0658-42F2-F9C0-766F02E2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994172"/>
          </a:xfrm>
        </p:spPr>
        <p:txBody>
          <a:bodyPr/>
          <a:lstStyle/>
          <a:p>
            <a:r>
              <a:rPr lang="en-IT" dirty="0"/>
              <a:t>Pattern 3 - Function Merging</a:t>
            </a:r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41F75FDC-0091-9676-DFE7-BA984C5D5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05" y="873021"/>
            <a:ext cx="8733722" cy="4270479"/>
          </a:xfrm>
        </p:spPr>
      </p:pic>
    </p:spTree>
    <p:extLst>
      <p:ext uri="{BB962C8B-B14F-4D97-AF65-F5344CB8AC3E}">
        <p14:creationId xmlns:p14="http://schemas.microsoft.com/office/powerpoint/2010/main" val="697308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2ECA-218D-D5F4-D4EA-A1A07C5C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Pattern 4 – Reflective Invocation</a:t>
            </a:r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441BEC30-A615-B806-273B-81BF8875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133" y="1596453"/>
            <a:ext cx="9360265" cy="3547048"/>
          </a:xfrm>
        </p:spPr>
      </p:pic>
    </p:spTree>
    <p:extLst>
      <p:ext uri="{BB962C8B-B14F-4D97-AF65-F5344CB8AC3E}">
        <p14:creationId xmlns:p14="http://schemas.microsoft.com/office/powerpoint/2010/main" val="4077478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5EF6-27B2-3DCB-5072-3CC73657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Pattern 5 - </a:t>
            </a:r>
            <a:r>
              <a:rPr lang="en-GB" dirty="0"/>
              <a:t>Continuous Passing</a:t>
            </a:r>
            <a:endParaRPr lang="en-IT" dirty="0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056E62B4-C4F8-1749-B4A4-57BC218C7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1268017"/>
            <a:ext cx="7396757" cy="3601640"/>
          </a:xfrm>
        </p:spPr>
      </p:pic>
    </p:spTree>
    <p:extLst>
      <p:ext uri="{BB962C8B-B14F-4D97-AF65-F5344CB8AC3E}">
        <p14:creationId xmlns:p14="http://schemas.microsoft.com/office/powerpoint/2010/main" val="27906259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3B33-ADDA-7A3A-03BB-D96AF507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750"/>
            <a:ext cx="7886700" cy="994172"/>
          </a:xfrm>
        </p:spPr>
        <p:txBody>
          <a:bodyPr/>
          <a:lstStyle/>
          <a:p>
            <a:r>
              <a:rPr lang="en-IT" dirty="0"/>
              <a:t>FaaS Platforms supporting these patterns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564C00-8168-8A7B-8C96-F1510116A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9410"/>
            <a:ext cx="9163583" cy="4244090"/>
          </a:xfrm>
        </p:spPr>
      </p:pic>
    </p:spTree>
    <p:extLst>
      <p:ext uri="{BB962C8B-B14F-4D97-AF65-F5344CB8AC3E}">
        <p14:creationId xmlns:p14="http://schemas.microsoft.com/office/powerpoint/2010/main" val="38995889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D7AB-283C-D2AC-175B-2BE957B7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64322"/>
            <a:ext cx="7848000" cy="351226"/>
          </a:xfrm>
        </p:spPr>
        <p:txBody>
          <a:bodyPr>
            <a:normAutofit fontScale="90000"/>
          </a:bodyPr>
          <a:lstStyle/>
          <a:p>
            <a:r>
              <a:rPr lang="en-GB" dirty="0"/>
              <a:t>T</a:t>
            </a:r>
            <a:r>
              <a:rPr lang="en-IT" dirty="0"/>
              <a:t>ake home read </a:t>
            </a:r>
            <a:r>
              <a:rPr lang="en-IT" i="1" dirty="0"/>
              <a:t>- “</a:t>
            </a:r>
            <a:r>
              <a:rPr lang="en-GB" i="1" dirty="0"/>
              <a:t>Decomposition of Monolith Applications into Microservices Architectures: A Systematic Review”</a:t>
            </a:r>
            <a:endParaRPr lang="en-IT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EAB03-C4D1-FC95-E0C8-D25D5E672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967" y="1006457"/>
            <a:ext cx="3209621" cy="4153628"/>
          </a:xfrm>
        </p:spPr>
      </p:pic>
    </p:spTree>
    <p:extLst>
      <p:ext uri="{BB962C8B-B14F-4D97-AF65-F5344CB8AC3E}">
        <p14:creationId xmlns:p14="http://schemas.microsoft.com/office/powerpoint/2010/main" val="2623677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2153-2E6A-AC0B-4F4F-4606247A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452F-469C-96A5-0644-A663F8199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098" name="Picture 2" descr="Funny End of Presentation ANY QUESTIONS? Meme Generator at ...">
            <a:extLst>
              <a:ext uri="{FF2B5EF4-FFF2-40B4-BE49-F238E27FC236}">
                <a16:creationId xmlns:a16="http://schemas.microsoft.com/office/drawing/2014/main" id="{A0E7C67B-6F39-3E12-9764-5FBE5E21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94" y="0"/>
            <a:ext cx="5191594" cy="519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65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latin typeface="Arial" panose="020B0604020202020204" pitchFamily="34" charset="0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53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1800" dirty="0"/>
              <a:t>Bibliography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0223" y="1437624"/>
            <a:ext cx="184731" cy="30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1350" dirty="0">
              <a:latin typeface="Arial" pitchFamily="34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-1377534" y="2193708"/>
            <a:ext cx="270030" cy="1080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735546"/>
            <a:ext cx="6534726" cy="3970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C. Richardson.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: Decomposing Applications for </a:t>
            </a:r>
            <a:r>
              <a:rPr lang="en-US" sz="900" dirty="0" err="1">
                <a:solidFill>
                  <a:srgbClr val="000000"/>
                </a:solidFill>
              </a:rPr>
              <a:t>Deployability</a:t>
            </a:r>
            <a:r>
              <a:rPr lang="en-US" sz="900" dirty="0">
                <a:solidFill>
                  <a:srgbClr val="000000"/>
                </a:solidFill>
              </a:rPr>
              <a:t> and Scalability. May 2014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C. Richardson. Pattern: Monolithic Architecture. 2014. </a:t>
            </a:r>
            <a:r>
              <a:rPr lang="en-US" sz="900" dirty="0" err="1">
                <a:solidFill>
                  <a:srgbClr val="000000"/>
                </a:solidFill>
              </a:rPr>
              <a:t>url</a:t>
            </a:r>
            <a:r>
              <a:rPr lang="en-US" sz="900" dirty="0">
                <a:solidFill>
                  <a:srgbClr val="000000"/>
                </a:solidFill>
              </a:rPr>
              <a:t>: http://</a:t>
            </a:r>
            <a:r>
              <a:rPr lang="en-US" sz="900" dirty="0" err="1">
                <a:solidFill>
                  <a:srgbClr val="000000"/>
                </a:solidFill>
              </a:rPr>
              <a:t>microservices.io</a:t>
            </a:r>
            <a:r>
              <a:rPr lang="en-US" sz="900" dirty="0">
                <a:solidFill>
                  <a:srgbClr val="000000"/>
                </a:solidFill>
              </a:rPr>
              <a:t>/patterns/</a:t>
            </a:r>
            <a:r>
              <a:rPr lang="en-US" sz="900" dirty="0" err="1">
                <a:solidFill>
                  <a:srgbClr val="000000"/>
                </a:solidFill>
              </a:rPr>
              <a:t>monolithic.html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R. Annett. What is a Monolith? Nov. 2014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M. Fowler and J. Lewis.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. Mar. 2014. </a:t>
            </a:r>
            <a:r>
              <a:rPr lang="en-US" sz="900" dirty="0" err="1">
                <a:solidFill>
                  <a:srgbClr val="000000"/>
                </a:solidFill>
              </a:rPr>
              <a:t>url</a:t>
            </a:r>
            <a:r>
              <a:rPr lang="en-US" sz="900" dirty="0">
                <a:solidFill>
                  <a:srgbClr val="000000"/>
                </a:solidFill>
              </a:rPr>
              <a:t>: http://</a:t>
            </a:r>
            <a:r>
              <a:rPr lang="en-US" sz="900" dirty="0" err="1">
                <a:solidFill>
                  <a:srgbClr val="000000"/>
                </a:solidFill>
              </a:rPr>
              <a:t>martinfowler.com</a:t>
            </a:r>
            <a:r>
              <a:rPr lang="en-US" sz="900" dirty="0">
                <a:solidFill>
                  <a:srgbClr val="000000"/>
                </a:solidFill>
              </a:rPr>
              <a:t>/articles/</a:t>
            </a:r>
            <a:r>
              <a:rPr lang="en-US" sz="900" dirty="0" err="1">
                <a:solidFill>
                  <a:srgbClr val="000000"/>
                </a:solidFill>
              </a:rPr>
              <a:t>microservices.html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Gupta.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, Monoliths, and </a:t>
            </a:r>
            <a:r>
              <a:rPr lang="en-US" sz="900" dirty="0" err="1">
                <a:solidFill>
                  <a:srgbClr val="000000"/>
                </a:solidFill>
              </a:rPr>
              <a:t>NoOps</a:t>
            </a:r>
            <a:r>
              <a:rPr lang="en-US" sz="900" dirty="0">
                <a:solidFill>
                  <a:srgbClr val="000000"/>
                </a:solidFill>
              </a:rPr>
              <a:t>. Mar. 2015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S. Abram.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. Oct. 2014. </a:t>
            </a:r>
            <a:r>
              <a:rPr lang="en-US" sz="900" dirty="0" err="1">
                <a:solidFill>
                  <a:srgbClr val="000000"/>
                </a:solidFill>
              </a:rPr>
              <a:t>url</a:t>
            </a:r>
            <a:r>
              <a:rPr lang="en-US" sz="900" dirty="0">
                <a:solidFill>
                  <a:srgbClr val="000000"/>
                </a:solidFill>
              </a:rPr>
              <a:t>: http://www.javacodegeeks.com2014/10/</a:t>
            </a:r>
            <a:r>
              <a:rPr lang="en-US" sz="900" dirty="0" err="1">
                <a:solidFill>
                  <a:srgbClr val="000000"/>
                </a:solidFill>
              </a:rPr>
              <a:t>microservices.html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D. </a:t>
            </a:r>
            <a:r>
              <a:rPr lang="en-US" sz="900" dirty="0" err="1">
                <a:solidFill>
                  <a:srgbClr val="000000"/>
                </a:solidFill>
              </a:rPr>
              <a:t>Namiot</a:t>
            </a:r>
            <a:r>
              <a:rPr lang="en-US" sz="900" dirty="0">
                <a:solidFill>
                  <a:srgbClr val="000000"/>
                </a:solidFill>
              </a:rPr>
              <a:t> and M. </a:t>
            </a:r>
            <a:r>
              <a:rPr lang="en-US" sz="900" dirty="0" err="1">
                <a:solidFill>
                  <a:srgbClr val="000000"/>
                </a:solidFill>
              </a:rPr>
              <a:t>Sneps-Sneppe</a:t>
            </a:r>
            <a:r>
              <a:rPr lang="en-US" sz="900" dirty="0">
                <a:solidFill>
                  <a:srgbClr val="000000"/>
                </a:solidFill>
              </a:rPr>
              <a:t>. On Micro-services Architecture. Tech. </a:t>
            </a:r>
            <a:r>
              <a:rPr lang="en-US" sz="900" dirty="0" err="1">
                <a:solidFill>
                  <a:srgbClr val="000000"/>
                </a:solidFill>
              </a:rPr>
              <a:t>rep.Open</a:t>
            </a:r>
            <a:r>
              <a:rPr lang="en-US" sz="900" dirty="0">
                <a:solidFill>
                  <a:srgbClr val="000000"/>
                </a:solidFill>
              </a:rPr>
              <a:t> Information Technologies Lab, </a:t>
            </a:r>
            <a:r>
              <a:rPr lang="en-US" sz="900" dirty="0" err="1">
                <a:solidFill>
                  <a:srgbClr val="000000"/>
                </a:solidFill>
              </a:rPr>
              <a:t>Lomonosov</a:t>
            </a:r>
            <a:r>
              <a:rPr lang="en-US" sz="900" dirty="0">
                <a:solidFill>
                  <a:srgbClr val="000000"/>
                </a:solidFill>
              </a:rPr>
              <a:t> Moscow State University,2014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S. Newman. Building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. O’Reilly Media, 2015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C. Richardson. Pattern: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 Architecture. 2014.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B. </a:t>
            </a:r>
            <a:r>
              <a:rPr lang="en-US" sz="900" dirty="0" err="1">
                <a:solidFill>
                  <a:srgbClr val="000000"/>
                </a:solidFill>
              </a:rPr>
              <a:t>Wootton</a:t>
            </a:r>
            <a:r>
              <a:rPr lang="en-US" sz="900" dirty="0">
                <a:solidFill>
                  <a:srgbClr val="000000"/>
                </a:solidFill>
              </a:rPr>
              <a:t>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 - Not A Free Lunch! Apr. 2014. </a:t>
            </a:r>
            <a:r>
              <a:rPr lang="en-US" sz="900" dirty="0" err="1">
                <a:solidFill>
                  <a:srgbClr val="000000"/>
                </a:solidFill>
              </a:rPr>
              <a:t>url</a:t>
            </a:r>
            <a:r>
              <a:rPr lang="en-US" sz="900" dirty="0">
                <a:solidFill>
                  <a:srgbClr val="000000"/>
                </a:solidFill>
              </a:rPr>
              <a:t>: http://</a:t>
            </a:r>
            <a:r>
              <a:rPr lang="en-US" sz="900" dirty="0" err="1">
                <a:solidFill>
                  <a:srgbClr val="000000"/>
                </a:solidFill>
              </a:rPr>
              <a:t>highscalability.com</a:t>
            </a:r>
            <a:r>
              <a:rPr lang="en-US" sz="900" dirty="0">
                <a:solidFill>
                  <a:srgbClr val="000000"/>
                </a:solidFill>
              </a:rPr>
              <a:t>/blog/2014/4/8/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- not- a- </a:t>
            </a:r>
            <a:r>
              <a:rPr lang="en-US" sz="900" dirty="0" err="1">
                <a:solidFill>
                  <a:srgbClr val="000000"/>
                </a:solidFill>
              </a:rPr>
              <a:t>freelunch.html</a:t>
            </a:r>
            <a:r>
              <a:rPr lang="en-US" sz="900" dirty="0">
                <a:solidFill>
                  <a:srgbClr val="000000"/>
                </a:solidFill>
              </a:rPr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A. Cockcroft. State of the Art in </a:t>
            </a:r>
            <a:r>
              <a:rPr lang="en-US" sz="900" dirty="0" err="1">
                <a:solidFill>
                  <a:srgbClr val="000000"/>
                </a:solidFill>
              </a:rPr>
              <a:t>Mircroservices</a:t>
            </a:r>
            <a:r>
              <a:rPr lang="en-US" sz="900" dirty="0">
                <a:solidFill>
                  <a:srgbClr val="000000"/>
                </a:solidFill>
              </a:rPr>
              <a:t>. Feb. 2015. </a:t>
            </a:r>
            <a:r>
              <a:rPr lang="en-US" sz="900" dirty="0" err="1">
                <a:solidFill>
                  <a:srgbClr val="000000"/>
                </a:solidFill>
              </a:rPr>
              <a:t>url</a:t>
            </a:r>
            <a:r>
              <a:rPr lang="en-US" sz="900" dirty="0">
                <a:solidFill>
                  <a:srgbClr val="000000"/>
                </a:solidFill>
              </a:rPr>
              <a:t>: </a:t>
            </a:r>
            <a:r>
              <a:rPr lang="en-US" sz="900" u="sng" dirty="0">
                <a:solidFill>
                  <a:srgbClr val="000000"/>
                </a:solidFill>
                <a:hlinkClick r:id="rId7"/>
              </a:rPr>
              <a:t>http://www.slideshare.net/adriancockcroft/microxchg-microservices</a:t>
            </a:r>
            <a:r>
              <a:rPr lang="en-US" sz="900" dirty="0">
                <a:solidFill>
                  <a:srgbClr val="000000"/>
                </a:solidFill>
              </a:rPr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G. </a:t>
            </a:r>
            <a:r>
              <a:rPr lang="en-US" sz="900" dirty="0" err="1">
                <a:solidFill>
                  <a:srgbClr val="000000"/>
                </a:solidFill>
              </a:rPr>
              <a:t>Radchenko</a:t>
            </a:r>
            <a:r>
              <a:rPr lang="en-US" sz="900" dirty="0">
                <a:solidFill>
                  <a:srgbClr val="000000"/>
                </a:solidFill>
              </a:rPr>
              <a:t>, O. </a:t>
            </a:r>
            <a:r>
              <a:rPr lang="en-US" sz="900" dirty="0" err="1">
                <a:solidFill>
                  <a:srgbClr val="000000"/>
                </a:solidFill>
              </a:rPr>
              <a:t>Taipale</a:t>
            </a:r>
            <a:r>
              <a:rPr lang="en-US" sz="900" dirty="0">
                <a:solidFill>
                  <a:srgbClr val="000000"/>
                </a:solidFill>
              </a:rPr>
              <a:t>, and D. </a:t>
            </a:r>
            <a:r>
              <a:rPr lang="en-US" sz="900" dirty="0" err="1">
                <a:solidFill>
                  <a:srgbClr val="000000"/>
                </a:solidFill>
              </a:rPr>
              <a:t>Savchenko</a:t>
            </a:r>
            <a:r>
              <a:rPr lang="en-US" sz="900" dirty="0">
                <a:solidFill>
                  <a:srgbClr val="000000"/>
                </a:solidFill>
              </a:rPr>
              <a:t>. </a:t>
            </a:r>
            <a:r>
              <a:rPr lang="en-US" sz="900" dirty="0" err="1">
                <a:solidFill>
                  <a:srgbClr val="000000"/>
                </a:solidFill>
              </a:rPr>
              <a:t>Microservices</a:t>
            </a:r>
            <a:r>
              <a:rPr lang="en-US" sz="900" dirty="0">
                <a:solidFill>
                  <a:srgbClr val="000000"/>
                </a:solidFill>
              </a:rPr>
              <a:t> validation: </a:t>
            </a:r>
            <a:r>
              <a:rPr lang="en-US" sz="900" dirty="0" err="1">
                <a:solidFill>
                  <a:srgbClr val="000000"/>
                </a:solidFill>
              </a:rPr>
              <a:t>Mjolnirrplatformcase</a:t>
            </a:r>
            <a:r>
              <a:rPr lang="en-US" sz="900" dirty="0">
                <a:solidFill>
                  <a:srgbClr val="000000"/>
                </a:solidFill>
              </a:rPr>
              <a:t> study. Tech. rep. Lappeenranta University of Technology,2015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R. </a:t>
            </a:r>
            <a:r>
              <a:rPr lang="en-US" sz="900" dirty="0" err="1">
                <a:solidFill>
                  <a:srgbClr val="000000"/>
                </a:solidFill>
              </a:rPr>
              <a:t>Sindhgatta</a:t>
            </a:r>
            <a:r>
              <a:rPr lang="en-US" sz="900" dirty="0">
                <a:solidFill>
                  <a:srgbClr val="000000"/>
                </a:solidFill>
              </a:rPr>
              <a:t>, B. </a:t>
            </a:r>
            <a:r>
              <a:rPr lang="en-US" sz="900" dirty="0" err="1">
                <a:solidFill>
                  <a:srgbClr val="000000"/>
                </a:solidFill>
              </a:rPr>
              <a:t>Sengupta</a:t>
            </a:r>
            <a:r>
              <a:rPr lang="en-US" sz="900" dirty="0">
                <a:solidFill>
                  <a:srgbClr val="000000"/>
                </a:solidFill>
              </a:rPr>
              <a:t>, and K. </a:t>
            </a:r>
            <a:r>
              <a:rPr lang="en-US" sz="900" dirty="0" err="1">
                <a:solidFill>
                  <a:srgbClr val="000000"/>
                </a:solidFill>
              </a:rPr>
              <a:t>Ponnalagu</a:t>
            </a:r>
            <a:r>
              <a:rPr lang="en-US" sz="900" dirty="0">
                <a:solidFill>
                  <a:srgbClr val="000000"/>
                </a:solidFill>
              </a:rPr>
              <a:t>. Measuring the Quality of Service Oriented Design. Tech. rep. IBM India Research Laboratory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B. Shim, S. </a:t>
            </a:r>
            <a:r>
              <a:rPr lang="en-US" sz="900" dirty="0" err="1">
                <a:solidFill>
                  <a:srgbClr val="000000"/>
                </a:solidFill>
              </a:rPr>
              <a:t>Choue</a:t>
            </a:r>
            <a:r>
              <a:rPr lang="en-US" sz="900" dirty="0">
                <a:solidFill>
                  <a:srgbClr val="000000"/>
                </a:solidFill>
              </a:rPr>
              <a:t>, S. Kim, and S. Park. A Design Quality Model for Service-Oriented Architecture. Tech. rep. </a:t>
            </a:r>
            <a:r>
              <a:rPr lang="en-US" sz="900" dirty="0" err="1">
                <a:solidFill>
                  <a:srgbClr val="000000"/>
                </a:solidFill>
              </a:rPr>
              <a:t>Sogang</a:t>
            </a:r>
            <a:r>
              <a:rPr lang="en-US" sz="900" dirty="0">
                <a:solidFill>
                  <a:srgbClr val="000000"/>
                </a:solidFill>
              </a:rPr>
              <a:t> University, 2008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</a:rPr>
              <a:t>S. </a:t>
            </a:r>
            <a:r>
              <a:rPr lang="en-US" sz="900" dirty="0" err="1">
                <a:solidFill>
                  <a:srgbClr val="000000"/>
                </a:solidFill>
              </a:rPr>
              <a:t>Alahmari</a:t>
            </a:r>
            <a:r>
              <a:rPr lang="en-US" sz="900" dirty="0">
                <a:solidFill>
                  <a:srgbClr val="000000"/>
                </a:solidFill>
              </a:rPr>
              <a:t>, E. </a:t>
            </a:r>
            <a:r>
              <a:rPr lang="en-US" sz="900" dirty="0" err="1">
                <a:solidFill>
                  <a:srgbClr val="000000"/>
                </a:solidFill>
              </a:rPr>
              <a:t>Zaluska</a:t>
            </a:r>
            <a:r>
              <a:rPr lang="en-US" sz="900" dirty="0">
                <a:solidFill>
                  <a:srgbClr val="000000"/>
                </a:solidFill>
              </a:rPr>
              <a:t>, and D. C. D. </a:t>
            </a:r>
            <a:r>
              <a:rPr lang="en-US" sz="900" dirty="0" err="1">
                <a:solidFill>
                  <a:srgbClr val="000000"/>
                </a:solidFill>
              </a:rPr>
              <a:t>Roure</a:t>
            </a:r>
            <a:r>
              <a:rPr lang="en-US" sz="900" dirty="0">
                <a:solidFill>
                  <a:srgbClr val="000000"/>
                </a:solidFill>
              </a:rPr>
              <a:t>. A Metrics Framework for Evaluating SOA Service Granularity. Tech. rep. School of Electronics and Computer Science University Southampton, 2011.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900" u="sng" dirty="0">
                <a:solidFill>
                  <a:srgbClr val="000000"/>
                </a:solidFill>
                <a:hlinkClick r:id="rId8"/>
              </a:rPr>
              <a:t>http://programmer.97things.oreilly.com/wiki/index.php/The_Single_Responsibility_Principle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u="sng" dirty="0">
                <a:solidFill>
                  <a:srgbClr val="000000"/>
                </a:solidFill>
                <a:hlinkClick r:id="rId9"/>
              </a:rPr>
              <a:t>M. Stine. Jun. 2014. url: http://www.mattstine.com/2014/06/30/microservices-are-solid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u="sng" dirty="0">
                <a:solidFill>
                  <a:srgbClr val="000000"/>
                </a:solidFill>
                <a:hlinkClick r:id="rId10"/>
              </a:rPr>
              <a:t>E. Cobham Brewer url: http://www.objectmentor.com/resources/articles/srp.pdf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u="sng" dirty="0">
                <a:solidFill>
                  <a:srgbClr val="000000"/>
                </a:solidFill>
                <a:hlinkClick r:id="rId11"/>
              </a:rPr>
              <a:t>http://deviq.com/single-responsibility-principle/</a:t>
            </a:r>
            <a:endParaRPr lang="en-US" sz="900" dirty="0">
              <a:solidFill>
                <a:srgbClr val="000000"/>
              </a:solidFill>
            </a:endParaRPr>
          </a:p>
          <a:p>
            <a:pPr marL="257175" indent="-257175">
              <a:buFont typeface="+mj-lt"/>
              <a:buAutoNum type="arabicPeriod"/>
            </a:pPr>
            <a:r>
              <a:rPr lang="en-US" sz="900" u="sng" dirty="0">
                <a:solidFill>
                  <a:srgbClr val="000000"/>
                </a:solidFill>
                <a:hlinkClick r:id="rId12"/>
              </a:rPr>
              <a:t>J. Cramon. Feb. 2014 url: https://www.tigerteam.dk/2014/micro-services-its-not-only-the-size-that-matters-its-also-how-you-use-them-part-1/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25701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3" name="Objekt 3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de-DE" sz="900" dirty="0">
              <a:solidFill>
                <a:schemeClr val="tx1"/>
              </a:solidFill>
              <a:latin typeface="Arial" panose="020B0604020202020204" pitchFamily="34" charset="0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53" name="Titel 4"/>
          <p:cNvSpPr txBox="1">
            <a:spLocks/>
          </p:cNvSpPr>
          <p:nvPr/>
        </p:nvSpPr>
        <p:spPr bwMode="auto">
          <a:xfrm>
            <a:off x="1385647" y="303499"/>
            <a:ext cx="5651914" cy="27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7500" tIns="0" rIns="675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de-DE" sz="2400" b="0" i="0" baseline="0" smtClean="0">
                <a:solidFill>
                  <a:schemeClr val="bg1"/>
                </a:solidFill>
                <a:latin typeface="+mj-lt"/>
                <a:ea typeface="+mj-ea"/>
                <a:cs typeface="Arial Unicode MS" pitchFamily="34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UM Neue Helvetica 75 Bold" charset="0"/>
              </a:defRPr>
            </a:lvl9pPr>
          </a:lstStyle>
          <a:p>
            <a:r>
              <a:rPr lang="en-GB" sz="1800" dirty="0"/>
              <a:t>Bibliography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0223" y="1437624"/>
            <a:ext cx="184731" cy="30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1350" dirty="0">
              <a:latin typeface="Arial" pitchFamily="34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-1377534" y="2193708"/>
            <a:ext cx="270030" cy="1080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735547"/>
            <a:ext cx="6534726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21"/>
            </a:pPr>
            <a:r>
              <a:rPr lang="en-US" sz="900" u="sng" dirty="0">
                <a:hlinkClick r:id="rId7"/>
              </a:rPr>
              <a:t>J. Stenberg. Feb. 2015 url: http://www.infoq.com/news/2015/02/characteristics-microservices-ap</a:t>
            </a:r>
            <a:endParaRPr lang="en-US" sz="900" dirty="0"/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A. </a:t>
            </a:r>
            <a:r>
              <a:rPr lang="en-US" sz="900" dirty="0" err="1"/>
              <a:t>Rostampour</a:t>
            </a:r>
            <a:r>
              <a:rPr lang="en-US" sz="900" dirty="0"/>
              <a:t>, A. </a:t>
            </a:r>
            <a:r>
              <a:rPr lang="en-US" sz="900" dirty="0" err="1"/>
              <a:t>Kazemi</a:t>
            </a:r>
            <a:r>
              <a:rPr lang="en-US" sz="900" dirty="0"/>
              <a:t>, F. Shams, P. </a:t>
            </a:r>
            <a:r>
              <a:rPr lang="en-US" sz="900" dirty="0" err="1"/>
              <a:t>Jamshidi</a:t>
            </a:r>
            <a:r>
              <a:rPr lang="en-US" sz="900" dirty="0"/>
              <a:t>, and A. </a:t>
            </a:r>
            <a:r>
              <a:rPr lang="en-US" sz="900" dirty="0" err="1"/>
              <a:t>Azizkandi</a:t>
            </a:r>
            <a:r>
              <a:rPr lang="en-US" sz="900" dirty="0"/>
              <a:t>. Measures of Structural Complexity and Service Autonomy. Tech. rep. </a:t>
            </a:r>
            <a:r>
              <a:rPr lang="en-US" sz="900" dirty="0" err="1"/>
              <a:t>Shahid</a:t>
            </a:r>
            <a:r>
              <a:rPr lang="en-US" sz="900" dirty="0"/>
              <a:t> </a:t>
            </a:r>
            <a:r>
              <a:rPr lang="en-US" sz="900" dirty="0" err="1"/>
              <a:t>Beheshti</a:t>
            </a:r>
            <a:r>
              <a:rPr lang="en-US" sz="900" dirty="0"/>
              <a:t> University GC, 2011.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Y. Ma, H.X. Li, and P. Sun, "A Lightweight Agent Fabric for Service Autonomy," Springer, 2007, pp. 63-77. 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P. </a:t>
            </a:r>
            <a:r>
              <a:rPr lang="en-US" sz="900" dirty="0" err="1"/>
              <a:t>Reldin</a:t>
            </a:r>
            <a:r>
              <a:rPr lang="en-US" sz="900" dirty="0"/>
              <a:t> and P. </a:t>
            </a:r>
            <a:r>
              <a:rPr lang="en-US" sz="900" dirty="0" err="1"/>
              <a:t>Sundling</a:t>
            </a:r>
            <a:r>
              <a:rPr lang="en-US" sz="900" dirty="0"/>
              <a:t>. Explaining SOA Service Granularity– How IT strategy shapes services. Tech. rep. Linköping University, 2007. 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P. </a:t>
            </a:r>
            <a:r>
              <a:rPr lang="en-US" sz="900" dirty="0" err="1"/>
              <a:t>Herzum</a:t>
            </a:r>
            <a:r>
              <a:rPr lang="en-US" sz="900" dirty="0"/>
              <a:t> and O. Sims. Business Components Factory: A Comprehensive Overview of Component-Based Development for the Enterprise. John Wiley Sons, 2000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W. Xiao-jun. Metrics for Evaluating Coupling and Service Granularity in Service Oriented Architecture. Tech. rep. Nanjing University of Posts and Telecommunications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Q. Ma, N. Zhou, Y. Zhu, and H. Wang1. Evaluating Service Identification with Design Metrics on Business Process Decomposition. Tech. rep. IBM China Research Laboratory and IBM T.J. Watson Research Center, 2009 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G. </a:t>
            </a:r>
            <a:r>
              <a:rPr lang="en-US" sz="900" dirty="0" err="1"/>
              <a:t>Feuerlicht</a:t>
            </a:r>
            <a:r>
              <a:rPr lang="en-US" sz="900" dirty="0"/>
              <a:t> and J. </a:t>
            </a:r>
            <a:r>
              <a:rPr lang="en-US" sz="900" dirty="0" err="1"/>
              <a:t>Lozina</a:t>
            </a:r>
            <a:r>
              <a:rPr lang="en-US" sz="900" dirty="0"/>
              <a:t>. Understanding Service Reusability. Tech. rep. University of Technology, 2007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Guidelines for performing Systematic Literature Reviews in Software </a:t>
            </a:r>
            <a:r>
              <a:rPr lang="en-US" sz="900" dirty="0" err="1"/>
              <a:t>Engineering.Tech</a:t>
            </a:r>
            <a:r>
              <a:rPr lang="en-US" sz="900" dirty="0"/>
              <a:t>. rep. </a:t>
            </a:r>
            <a:r>
              <a:rPr lang="en-US" sz="900" dirty="0" err="1"/>
              <a:t>Keele</a:t>
            </a:r>
            <a:r>
              <a:rPr lang="en-US" sz="900" dirty="0"/>
              <a:t> University, 2007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D. </a:t>
            </a:r>
            <a:r>
              <a:rPr lang="en-US" sz="900" dirty="0" err="1"/>
              <a:t>Foody</a:t>
            </a:r>
            <a:r>
              <a:rPr lang="en-US" sz="900" dirty="0"/>
              <a:t>. Getting web service granularity right. 2005.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A. </a:t>
            </a:r>
            <a:r>
              <a:rPr lang="en-US" sz="900" dirty="0" err="1"/>
              <a:t>Goeb</a:t>
            </a:r>
            <a:r>
              <a:rPr lang="en-US" sz="900" dirty="0"/>
              <a:t> and K. </a:t>
            </a:r>
            <a:r>
              <a:rPr lang="en-US" sz="900" dirty="0" err="1"/>
              <a:t>Lochmann</a:t>
            </a:r>
            <a:r>
              <a:rPr lang="en-US" sz="900" dirty="0"/>
              <a:t>. A software quality model for SOA. Tech. rep. </a:t>
            </a:r>
            <a:r>
              <a:rPr lang="en-US" sz="900" dirty="0" err="1"/>
              <a:t>Technische</a:t>
            </a:r>
            <a:r>
              <a:rPr lang="en-US" sz="900" dirty="0"/>
              <a:t> </a:t>
            </a:r>
            <a:r>
              <a:rPr lang="en-US" sz="900" dirty="0" err="1"/>
              <a:t>Universität</a:t>
            </a:r>
            <a:r>
              <a:rPr lang="en-US" sz="900" dirty="0"/>
              <a:t> </a:t>
            </a:r>
            <a:r>
              <a:rPr lang="en-US" sz="900" dirty="0" err="1"/>
              <a:t>München</a:t>
            </a:r>
            <a:r>
              <a:rPr lang="en-US" sz="900" dirty="0"/>
              <a:t> and SAP Research, 2011.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A. Gupta. </a:t>
            </a:r>
            <a:r>
              <a:rPr lang="en-US" sz="900" dirty="0" err="1"/>
              <a:t>Microservices</a:t>
            </a:r>
            <a:r>
              <a:rPr lang="en-US" sz="900" dirty="0"/>
              <a:t>, Monoliths, and </a:t>
            </a:r>
            <a:r>
              <a:rPr lang="en-US" sz="900" dirty="0" err="1"/>
              <a:t>NoOps</a:t>
            </a:r>
            <a:r>
              <a:rPr lang="en-US" sz="900" dirty="0"/>
              <a:t>. Mar. 2015.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R. </a:t>
            </a:r>
            <a:r>
              <a:rPr lang="en-US" sz="900" dirty="0" err="1"/>
              <a:t>Haesen</a:t>
            </a:r>
            <a:r>
              <a:rPr lang="en-US" sz="900" dirty="0"/>
              <a:t>, M. </a:t>
            </a:r>
            <a:r>
              <a:rPr lang="en-US" sz="900" dirty="0" err="1"/>
              <a:t>Snoeck</a:t>
            </a:r>
            <a:r>
              <a:rPr lang="en-US" sz="900" dirty="0"/>
              <a:t>, W. </a:t>
            </a:r>
            <a:r>
              <a:rPr lang="en-US" sz="900" dirty="0" err="1"/>
              <a:t>Lemahieu</a:t>
            </a:r>
            <a:r>
              <a:rPr lang="en-US" sz="900" dirty="0"/>
              <a:t>, and S. </a:t>
            </a:r>
            <a:r>
              <a:rPr lang="en-US" sz="900" dirty="0" err="1"/>
              <a:t>Poelmans</a:t>
            </a:r>
            <a:r>
              <a:rPr lang="en-US" sz="900" dirty="0"/>
              <a:t>. On the Definition of Service Granularity and Its Architectural Impact. Tech. rep. </a:t>
            </a:r>
            <a:r>
              <a:rPr lang="en-US" sz="900" dirty="0" err="1"/>
              <a:t>Katholieke</a:t>
            </a:r>
            <a:r>
              <a:rPr lang="en-US" sz="900" dirty="0"/>
              <a:t> </a:t>
            </a:r>
            <a:r>
              <a:rPr lang="en-US" sz="900" dirty="0" err="1"/>
              <a:t>Universiteit</a:t>
            </a:r>
            <a:r>
              <a:rPr lang="en-US" sz="900" dirty="0"/>
              <a:t> Leuven.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J. K. Lee, S. J. Jung, S. D. Kim, W. H. Jang, and D. H. Ham. Component Identification Method with Coupling and Cohesion. Tech. rep. </a:t>
            </a:r>
            <a:r>
              <a:rPr lang="en-US" sz="900" dirty="0" err="1"/>
              <a:t>Soongsil</a:t>
            </a:r>
            <a:r>
              <a:rPr lang="en-US" sz="900" dirty="0"/>
              <a:t> University and Software Quality Evaluation Center, 2001.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Q. Ma, N. Zhou, Y. Zhu, and H. Wang1. Evaluating Service Identification with Design Metrics on Business Process Decomposition. Tech. rep. IBM China Research Laboratory and IBM T.J. Watson Research Center, 2009.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M. </a:t>
            </a:r>
            <a:r>
              <a:rPr lang="en-US" sz="900" dirty="0" err="1"/>
              <a:t>Mancioppi</a:t>
            </a:r>
            <a:r>
              <a:rPr lang="en-US" sz="900" dirty="0"/>
              <a:t>, M. </a:t>
            </a:r>
            <a:r>
              <a:rPr lang="en-US" sz="900" dirty="0" err="1"/>
              <a:t>Perepletchikov</a:t>
            </a:r>
            <a:r>
              <a:rPr lang="en-US" sz="900" dirty="0"/>
              <a:t>, C. Ryan, W.-J. van den </a:t>
            </a:r>
            <a:r>
              <a:rPr lang="en-US" sz="900" dirty="0" err="1"/>
              <a:t>Heuvel</a:t>
            </a:r>
            <a:r>
              <a:rPr lang="en-US" sz="900" dirty="0"/>
              <a:t>, and M. P. </a:t>
            </a:r>
            <a:r>
              <a:rPr lang="en-US" sz="900" dirty="0" err="1"/>
              <a:t>Papazoglou</a:t>
            </a:r>
            <a:r>
              <a:rPr lang="en-US" sz="900" dirty="0"/>
              <a:t>. Towards a Quality Model for Choreography. Tech. rep. European Research Institute in Services Science, Tilburg University.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Y.-F. Ma, H. X. Li, and P. Sun. A Lightweight Agent Fabric for Service Autonomy. Tech. rep. IBM China Research Lab and </a:t>
            </a:r>
            <a:r>
              <a:rPr lang="en-US" sz="900" dirty="0" err="1"/>
              <a:t>Bei</a:t>
            </a:r>
            <a:r>
              <a:rPr lang="en-US" sz="900" dirty="0"/>
              <a:t> Hang University, 2007.</a:t>
            </a:r>
          </a:p>
          <a:p>
            <a:pPr marL="257175" indent="-257175">
              <a:buFont typeface="+mj-lt"/>
              <a:buAutoNum type="arabicPeriod" startAt="21"/>
            </a:pPr>
            <a:r>
              <a:rPr lang="en-US" sz="900" dirty="0"/>
              <a:t>V. D. Naveen </a:t>
            </a:r>
            <a:r>
              <a:rPr lang="en-US" sz="900" dirty="0" err="1"/>
              <a:t>Kulkarni</a:t>
            </a:r>
            <a:r>
              <a:rPr lang="en-US" sz="900" dirty="0"/>
              <a:t>. The Role of Service Granularity in A Successful SOA Realization – A Case Study. Tech. rep. </a:t>
            </a:r>
            <a:r>
              <a:rPr lang="en-US" sz="900" dirty="0" err="1"/>
              <a:t>SETLabs</a:t>
            </a:r>
            <a:r>
              <a:rPr lang="en-US" sz="900" dirty="0"/>
              <a:t>, Infosys Technologies Ltd, 2008.</a:t>
            </a:r>
          </a:p>
        </p:txBody>
      </p:sp>
    </p:spTree>
    <p:extLst>
      <p:ext uri="{BB962C8B-B14F-4D97-AF65-F5344CB8AC3E}">
        <p14:creationId xmlns:p14="http://schemas.microsoft.com/office/powerpoint/2010/main" val="420921630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7QMxXT0.Y7gERg2Gvu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JADS opening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37ED12D-5B0C-41C3-92BB-66B1525568AB}"/>
    </a:ext>
  </a:extLst>
</a:theme>
</file>

<file path=ppt/theme/theme10.xml><?xml version="1.0" encoding="utf-8"?>
<a:theme xmlns:a="http://schemas.openxmlformats.org/drawingml/2006/main" name="1_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11.xml><?xml version="1.0" encoding="utf-8"?>
<a:theme xmlns:a="http://schemas.openxmlformats.org/drawingml/2006/main" name="1_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12.xml><?xml version="1.0" encoding="utf-8"?>
<a:theme xmlns:a="http://schemas.openxmlformats.org/drawingml/2006/main" name="1_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8.xml><?xml version="1.0" encoding="utf-8"?>
<a:theme xmlns:a="http://schemas.openxmlformats.org/drawingml/2006/main" name="1_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9.xml><?xml version="1.0" encoding="utf-8"?>
<a:theme xmlns:a="http://schemas.openxmlformats.org/drawingml/2006/main" name="1_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4817</Words>
  <Application>Microsoft Macintosh PowerPoint</Application>
  <PresentationFormat>On-screen Show (16:9)</PresentationFormat>
  <Paragraphs>603</Paragraphs>
  <Slides>102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7" baseType="lpstr">
      <vt:lpstr>Arial Unicode MS</vt:lpstr>
      <vt:lpstr>ＭＳ Ｐゴシック</vt:lpstr>
      <vt:lpstr>Arial</vt:lpstr>
      <vt:lpstr>Calibri</vt:lpstr>
      <vt:lpstr>Calibri Light</vt:lpstr>
      <vt:lpstr>CiscoSans Thin</vt:lpstr>
      <vt:lpstr>Helvetica Neue</vt:lpstr>
      <vt:lpstr>Lato</vt:lpstr>
      <vt:lpstr>Lato Light</vt:lpstr>
      <vt:lpstr>Times New Roman</vt:lpstr>
      <vt:lpstr>Wingdings</vt:lpstr>
      <vt:lpstr>Zapf Dingbats</vt:lpstr>
      <vt:lpstr>JADS opening</vt:lpstr>
      <vt:lpstr>JADS mos-mint</vt:lpstr>
      <vt:lpstr>JADS blauw-rood</vt:lpstr>
      <vt:lpstr>JADS oranje-blauw</vt:lpstr>
      <vt:lpstr>JADS blauw</vt:lpstr>
      <vt:lpstr>JADS rood</vt:lpstr>
      <vt:lpstr>JADS1</vt:lpstr>
      <vt:lpstr>1_JADS mos-mint</vt:lpstr>
      <vt:lpstr>1_JADS blauw-rood</vt:lpstr>
      <vt:lpstr>1_JADS oranje-blauw</vt:lpstr>
      <vt:lpstr>1_JADS blauw</vt:lpstr>
      <vt:lpstr>1_JADS rood</vt:lpstr>
      <vt:lpstr>think-cell Folie</vt:lpstr>
      <vt:lpstr>Microservices Evolution &amp; Serverless Computing</vt:lpstr>
      <vt:lpstr>Serverless Computing and Function-as-a-Service: a Primer</vt:lpstr>
      <vt:lpstr>PowerPoint Presentation</vt:lpstr>
      <vt:lpstr>Serverless Computing and Function-as-a-Service: a Primer</vt:lpstr>
      <vt:lpstr>Serverless Computing and Function-as-a-Service: a Primer</vt:lpstr>
      <vt:lpstr>Serverless Computing and Function-as-a-Service: a Primer</vt:lpstr>
      <vt:lpstr>Serverless Computing and Function-as-a-Service: a Primer</vt:lpstr>
      <vt:lpstr>PowerPoint Presentation</vt:lpstr>
      <vt:lpstr>What is Serverless? Let’s start with BaaS</vt:lpstr>
      <vt:lpstr>PowerPoint Presentation</vt:lpstr>
      <vt:lpstr>What is Serverless? The case of FaaS</vt:lpstr>
      <vt:lpstr>Learning by example: UI-driven applications - Traditional</vt:lpstr>
      <vt:lpstr>Learning by example: UI-driven applications - Serverless</vt:lpstr>
      <vt:lpstr> Considerations</vt:lpstr>
      <vt:lpstr>Example 2: Message-driven application</vt:lpstr>
      <vt:lpstr>Example 2: Message-driven application</vt:lpstr>
      <vt:lpstr>PowerPoint Presentation</vt:lpstr>
      <vt:lpstr>Serverless Function-as-a-Service</vt:lpstr>
      <vt:lpstr>Key Differences &amp; Benefits of FaaS vs. Traditional</vt:lpstr>
      <vt:lpstr>For Example: AWS Architecture – Lambda</vt:lpstr>
      <vt:lpstr>Thumbnail Generation</vt:lpstr>
      <vt:lpstr>For Example: Extract, Transform and Load (ETL) Data Pipelines </vt:lpstr>
      <vt:lpstr>No server to provision (nor roles and whatnot)</vt:lpstr>
      <vt:lpstr>Subsecond metering</vt:lpstr>
      <vt:lpstr>Language agnostic</vt:lpstr>
      <vt:lpstr>Resource provisioning</vt:lpstr>
      <vt:lpstr>Automatic scalability</vt:lpstr>
      <vt:lpstr>Events</vt:lpstr>
      <vt:lpstr>http requests</vt:lpstr>
      <vt:lpstr>API Gateway</vt:lpstr>
      <vt:lpstr>API Gateway</vt:lpstr>
      <vt:lpstr>Stateless, yes! No! well almost…</vt:lpstr>
      <vt:lpstr>Function duration</vt:lpstr>
      <vt:lpstr>Startup latency</vt:lpstr>
      <vt:lpstr>Function life-cycle</vt:lpstr>
      <vt:lpstr>Open source in the FaaS world</vt:lpstr>
      <vt:lpstr>PowerPoint Presentation</vt:lpstr>
      <vt:lpstr>General Benefits</vt:lpstr>
      <vt:lpstr>Drawbacks</vt:lpstr>
      <vt:lpstr>How do I evolve µS into Serverless?</vt:lpstr>
      <vt:lpstr>PowerPoint Presentation</vt:lpstr>
      <vt:lpstr>Context</vt:lpstr>
      <vt:lpstr>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 decomposition</vt:lpstr>
      <vt:lpstr>Microservice decomposition</vt:lpstr>
      <vt:lpstr>Microservice decomposition</vt:lpstr>
      <vt:lpstr>Microservice decomposition</vt:lpstr>
      <vt:lpstr>Microservice decomposition</vt:lpstr>
      <vt:lpstr>Chunky case - video</vt:lpstr>
      <vt:lpstr>PowerPoint Presentation</vt:lpstr>
      <vt:lpstr>Death by a thousand cuts case - distributed</vt:lpstr>
      <vt:lpstr>Implications of reality...</vt:lpstr>
      <vt:lpstr>Kubernetes 1.6 - 5,000 node 150,000 pod clusters</vt:lpstr>
      <vt:lpstr>Implications of containers</vt:lpstr>
      <vt:lpstr>Key Problems</vt:lpstr>
      <vt:lpstr>Solution? </vt:lpstr>
      <vt:lpstr>PowerPoint Presentation</vt:lpstr>
      <vt:lpstr>PowerPoint Presentation</vt:lpstr>
      <vt:lpstr>General Principles</vt:lpstr>
      <vt:lpstr>One possible approach*: Microservices Identification through Interface Analysis</vt:lpstr>
      <vt:lpstr>Sidebar: Semantic (i.e., ontology-based) matching</vt:lpstr>
      <vt:lpstr>For example: the Cargo Tracking application*</vt:lpstr>
      <vt:lpstr>Semantic Matching</vt:lpstr>
      <vt:lpstr>Decomposition</vt:lpstr>
      <vt:lpstr>Decomposition</vt:lpstr>
      <vt:lpstr>Result!</vt:lpstr>
      <vt:lpstr>Other Result…</vt:lpstr>
      <vt:lpstr>Which one is better?</vt:lpstr>
      <vt:lpstr>One major flaw…</vt:lpstr>
      <vt:lpstr>One more flaw!</vt:lpstr>
      <vt:lpstr>A better approach: Utility-resolved evaluation*</vt:lpstr>
      <vt:lpstr>PowerPoint Presentation</vt:lpstr>
      <vt:lpstr>The typical refactoring workflow</vt:lpstr>
      <vt:lpstr>A better approach: Utility-resolved evaluation*</vt:lpstr>
      <vt:lpstr>A better approach: Utility-resolved evaluation*</vt:lpstr>
      <vt:lpstr>Final step… glue on top!</vt:lpstr>
      <vt:lpstr>Pro’s &amp; Con’s</vt:lpstr>
      <vt:lpstr>Another Approach: Manual-first, Pattern-driven</vt:lpstr>
      <vt:lpstr>Another Approach: Manual-first, Pattern-driven</vt:lpstr>
      <vt:lpstr>Pattern 2 – API all </vt:lpstr>
      <vt:lpstr>Pattern 3 - Function Merging</vt:lpstr>
      <vt:lpstr>Pattern 4 – Reflective Invocation</vt:lpstr>
      <vt:lpstr>Pattern 5 - Continuous Passing</vt:lpstr>
      <vt:lpstr>FaaS Platforms supporting these patterns</vt:lpstr>
      <vt:lpstr>Take home read - “Decomposition of Monolith Applications into Microservices Architectures: A Systematic Review”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 Lans</dc:creator>
  <cp:lastModifiedBy>Damian Andrew Tamburri</cp:lastModifiedBy>
  <cp:revision>308</cp:revision>
  <dcterms:created xsi:type="dcterms:W3CDTF">2018-11-12T13:32:14Z</dcterms:created>
  <dcterms:modified xsi:type="dcterms:W3CDTF">2024-11-21T13:08:28Z</dcterms:modified>
</cp:coreProperties>
</file>